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notesMasterIdLst>
    <p:notesMasterId r:id="rId17"/>
  </p:notesMasterIdLst>
  <p:sldIdLst>
    <p:sldId id="256" r:id="rId2"/>
    <p:sldId id="257" r:id="rId3"/>
    <p:sldId id="266" r:id="rId4"/>
    <p:sldId id="258" r:id="rId5"/>
    <p:sldId id="259" r:id="rId6"/>
    <p:sldId id="260" r:id="rId7"/>
    <p:sldId id="261" r:id="rId8"/>
    <p:sldId id="262" r:id="rId9"/>
    <p:sldId id="265" r:id="rId10"/>
    <p:sldId id="263" r:id="rId11"/>
    <p:sldId id="264" r:id="rId12"/>
    <p:sldId id="269" r:id="rId13"/>
    <p:sldId id="270" r:id="rId14"/>
    <p:sldId id="272"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89" autoAdjust="0"/>
    <p:restoredTop sz="94660"/>
  </p:normalViewPr>
  <p:slideViewPr>
    <p:cSldViewPr snapToGrid="0">
      <p:cViewPr varScale="1">
        <p:scale>
          <a:sx n="85" d="100"/>
          <a:sy n="85" d="100"/>
        </p:scale>
        <p:origin x="96" y="132"/>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4E2DE-56EA-428D-A087-3CF0FF440715}" type="datetimeFigureOut">
              <a:rPr lang="fr-FR" smtClean="0"/>
              <a:t>22/03/2016</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8B56B-9988-42B0-A131-FE9BB9E24650}" type="slidenum">
              <a:rPr lang="fr-FR" smtClean="0"/>
              <a:t>‹N°›</a:t>
            </a:fld>
            <a:endParaRPr lang="fr-FR" dirty="0"/>
          </a:p>
        </p:txBody>
      </p:sp>
    </p:spTree>
    <p:extLst>
      <p:ext uri="{BB962C8B-B14F-4D97-AF65-F5344CB8AC3E}">
        <p14:creationId xmlns:p14="http://schemas.microsoft.com/office/powerpoint/2010/main" val="174080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Accueil :</a:t>
            </a:r>
            <a:r>
              <a:rPr lang="fr-FR" baseline="0" dirty="0" smtClean="0"/>
              <a:t>  émargement contrôle de présents, pouvoirs, validité de l’AG. Mots de bienvenue, remerciements aux présents et personnalités</a:t>
            </a:r>
          </a:p>
          <a:p>
            <a:endParaRPr lang="fr-FR" dirty="0"/>
          </a:p>
        </p:txBody>
      </p:sp>
      <p:sp>
        <p:nvSpPr>
          <p:cNvPr id="4" name="Espace réservé du numéro de diapositive 3"/>
          <p:cNvSpPr>
            <a:spLocks noGrp="1"/>
          </p:cNvSpPr>
          <p:nvPr>
            <p:ph type="sldNum" sz="quarter" idx="10"/>
          </p:nvPr>
        </p:nvSpPr>
        <p:spPr/>
        <p:txBody>
          <a:bodyPr/>
          <a:lstStyle/>
          <a:p>
            <a:fld id="{1388B56B-9988-42B0-A131-FE9BB9E24650}" type="slidenum">
              <a:rPr lang="fr-FR" smtClean="0"/>
              <a:t>1</a:t>
            </a:fld>
            <a:endParaRPr lang="fr-FR" dirty="0"/>
          </a:p>
        </p:txBody>
      </p:sp>
    </p:spTree>
    <p:extLst>
      <p:ext uri="{BB962C8B-B14F-4D97-AF65-F5344CB8AC3E}">
        <p14:creationId xmlns:p14="http://schemas.microsoft.com/office/powerpoint/2010/main" val="326500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err="1" smtClean="0"/>
              <a:t>Ennoncé</a:t>
            </a:r>
            <a:r>
              <a:rPr lang="fr-FR" sz="1200" baseline="0" dirty="0" smtClean="0"/>
              <a:t> de l’ordre du jour</a:t>
            </a:r>
            <a:endParaRPr lang="fr-FR" sz="1200" dirty="0"/>
          </a:p>
        </p:txBody>
      </p:sp>
      <p:sp>
        <p:nvSpPr>
          <p:cNvPr id="4" name="Espace réservé du numéro de diapositive 3"/>
          <p:cNvSpPr>
            <a:spLocks noGrp="1"/>
          </p:cNvSpPr>
          <p:nvPr>
            <p:ph type="sldNum" sz="quarter" idx="10"/>
          </p:nvPr>
        </p:nvSpPr>
        <p:spPr/>
        <p:txBody>
          <a:bodyPr/>
          <a:lstStyle/>
          <a:p>
            <a:fld id="{1388B56B-9988-42B0-A131-FE9BB9E24650}" type="slidenum">
              <a:rPr lang="fr-FR" smtClean="0"/>
              <a:t>2</a:t>
            </a:fld>
            <a:endParaRPr lang="fr-FR" dirty="0"/>
          </a:p>
        </p:txBody>
      </p:sp>
    </p:spTree>
    <p:extLst>
      <p:ext uri="{BB962C8B-B14F-4D97-AF65-F5344CB8AC3E}">
        <p14:creationId xmlns:p14="http://schemas.microsoft.com/office/powerpoint/2010/main" val="2649701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ADMINISTRATIF</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point est fait sur les relations avec nos différents partenaires :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FDCI :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la nouvelle équipe en place met comme il se doit l’accent sur la sécurité à la chasse (3 accidents la saison dernière) et souhaite reprendre la formation des chasseurs dont la vigilance en termes de sécurité a tendance à s’estomper un peu au fil du temps. Des actions sont prévues dès le mois de septembre prochain.</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Accent également sur la communication et l’ouverture aux autres usagers par la mise en place d’une journée nationale un dimanche à la chasse.</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Gestion rigoureuse des dégâts gibier, mise en place d’une nouvelle grille d’indemnisation. La responsabilisation mise en place en 2014 a été expliquée et a pu rassurer les chasseurs  quant à la possible implication financière des </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et chasseurs locaux.</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Toujours une bonne disponibilité des techniciens et services généraux.</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Modernisation des moyens de transmission déclaration 72 h sera obligatoire via internet en 2016.</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Soutien aux actions locales lutte contre les dégâts.</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GIC :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Comme cela a été écrit ce GIC du Vercors fait de la résistance ! Mais chaque assemblée  générale reste un temps d’échange intéressant où nous objectivons les résultats de la politique menée par chaque </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Cette année il a été décidé d’effectuer un comptage lourd au mois de novembre. A cette occasion, la chasse sera fermée sur le territoire du GIC jusqu’à 13H. Les effectifs quant à eux sont globalement stables avec toutefois des spécificités comme sur la montagne du </a:t>
            </a:r>
            <a:r>
              <a:rPr lang="fr-FR" sz="1200" kern="1200" dirty="0" err="1" smtClean="0">
                <a:solidFill>
                  <a:schemeClr val="tx1"/>
                </a:solidFill>
                <a:effectLst/>
                <a:latin typeface="+mn-lt"/>
                <a:ea typeface="+mn-ea"/>
                <a:cs typeface="+mn-cs"/>
              </a:rPr>
              <a:t>Serpaton</a:t>
            </a:r>
            <a:r>
              <a:rPr lang="fr-FR" sz="1200" kern="1200" dirty="0" smtClean="0">
                <a:solidFill>
                  <a:schemeClr val="tx1"/>
                </a:solidFill>
                <a:effectLst/>
                <a:latin typeface="+mn-lt"/>
                <a:ea typeface="+mn-ea"/>
                <a:cs typeface="+mn-cs"/>
              </a:rPr>
              <a:t>. Discussions à prévoir dans le cadre du renouvellement des domaniaux pour une meilleure cohérence dans les tarifs. Demande de rendez-vous avec l’ONF Des contacts sont en cours en particulier avec les </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voisines pour arriver à harmoniser les tarifs.</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Les trente ans du GIC seront fêtés le 19 mars 2016 à </a:t>
            </a:r>
            <a:r>
              <a:rPr lang="fr-FR" sz="1200" kern="1200" dirty="0" err="1" smtClean="0">
                <a:solidFill>
                  <a:schemeClr val="tx1"/>
                </a:solidFill>
                <a:effectLst/>
                <a:latin typeface="+mn-lt"/>
                <a:ea typeface="+mn-ea"/>
                <a:cs typeface="+mn-cs"/>
              </a:rPr>
              <a:t>Gresse</a:t>
            </a:r>
            <a:r>
              <a:rPr lang="fr-FR" sz="1200" kern="1200" dirty="0" smtClean="0">
                <a:solidFill>
                  <a:schemeClr val="tx1"/>
                </a:solidFill>
                <a:effectLst/>
                <a:latin typeface="+mn-lt"/>
                <a:ea typeface="+mn-ea"/>
                <a:cs typeface="+mn-cs"/>
              </a:rPr>
              <a:t>, nous vous espérons nombreux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HAUTS PLATEAUX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2"/>
            <a:r>
              <a:rPr lang="fr-FR" sz="1200" kern="1200" dirty="0" smtClean="0">
                <a:solidFill>
                  <a:schemeClr val="tx1"/>
                </a:solidFill>
                <a:effectLst/>
                <a:latin typeface="+mn-lt"/>
                <a:ea typeface="+mn-ea"/>
                <a:cs typeface="+mn-cs"/>
              </a:rPr>
              <a:t>En fait via l’Association, c’est la relation avec le PNRV qui est entretenue. Des modifications quant à l’utilisation des chemins et les parkings ont été demandées. Mais cela nécessite une modification du règlement intérieur de la réserve naturelle ! ce chantier se heurte  à l’inertie administrative du parc, mais il y a une réelle volonté administrative de la part de la sous-préfète de la Drome de voir avancer les choses. Par contre une décision de reprise de gélinottes a été décidée par les instances supérieures et cela échappe une fois de plus aux locaux. Navrant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ONF :</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La saison 2015 est la dernière année du bail de location. Une proposition de reconduction pour une période de 12 ans a été  faite par l’administration. Sur le principe notre volonté est de poursuivre notre collaboration, reste le prix que nous souhaiterions moins élevé.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0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MAIRIE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0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Des automatismes doivent se mettre en place, les chasseurs sont représentés par deux conseillers qui doivent appréhender ces mêmes automatismes et être les vrais référents pour toutes les questions relatives à l’environnement.</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Surveillance accrue de ce qui se passe sur l’alpage car il faut éviter les dérives et continuer le travail sur la biodiversité.</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Mise à disposition de la nouvelle salle hors sac avec des modalités précises à respecter.</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ADMINISTRATIF</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point est fait sur les relations avec nos différents partenaires :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FDCI :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la nouvelle équipe en place met comme il se doit l’accent sur la sécurité à la chasse (3 accidents la saison dernière) et souhaite reprendre la formation des chasseurs dont la vigilance en termes de sécurité a tendance à s’estomper un peu au fil du temps. Des actions sont prévues dès le mois de septembre prochain.</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Accent également sur la communication et l’ouverture aux autres usagers par la mise en place d’une journée nationale un dimanche à la chasse.</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Gestion rigoureuse des dégâts gibier, mise en place d’une nouvelle grille d’indemnisation. La responsabilisation mise en place en 2014 a été expliquée et a pu rassurer les chasseurs  quant à la possible implication financière des </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et chasseurs locaux.</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Toujours une bonne disponibilité des techniciens et services généraux.</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Modernisation des moyens de transmission déclaration 72 h sera obligatoire via internet en 2016.</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Soutien aux actions locales lutte contre les dégâts.</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GIC :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Comme cela a été écrit ce GIC du Vercors fait de la résistance ! Mais chaque assemblée  générale reste un temps d’échange intéressant où nous objectivons les résultats de la politique menée par chaque </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Cette année il a été décidé d’effectuer un comptage lourd au mois de novembre. A cette occasion, la chasse sera fermée sur le territoire du GIC jusqu’à 13H. Les effectifs quant à eux sont globalement stables avec toutefois des spécificités comme sur la montagne du </a:t>
            </a:r>
            <a:r>
              <a:rPr lang="fr-FR" sz="1200" kern="1200" dirty="0" err="1" smtClean="0">
                <a:solidFill>
                  <a:schemeClr val="tx1"/>
                </a:solidFill>
                <a:effectLst/>
                <a:latin typeface="+mn-lt"/>
                <a:ea typeface="+mn-ea"/>
                <a:cs typeface="+mn-cs"/>
              </a:rPr>
              <a:t>Serpaton</a:t>
            </a:r>
            <a:r>
              <a:rPr lang="fr-FR" sz="1200" kern="1200" dirty="0" smtClean="0">
                <a:solidFill>
                  <a:schemeClr val="tx1"/>
                </a:solidFill>
                <a:effectLst/>
                <a:latin typeface="+mn-lt"/>
                <a:ea typeface="+mn-ea"/>
                <a:cs typeface="+mn-cs"/>
              </a:rPr>
              <a:t>. Discussions à prévoir dans le cadre du renouvellement des domaniaux pour une meilleure cohérence dans les tarifs. Demande de rendez-vous avec l’ONF Des contacts sont en cours en particulier avec les </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voisines pour arriver à harmoniser les tarifs.</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Les trente ans du GIC seront fêtés le 19 mars 2016 à </a:t>
            </a:r>
            <a:r>
              <a:rPr lang="fr-FR" sz="1200" kern="1200" dirty="0" err="1" smtClean="0">
                <a:solidFill>
                  <a:schemeClr val="tx1"/>
                </a:solidFill>
                <a:effectLst/>
                <a:latin typeface="+mn-lt"/>
                <a:ea typeface="+mn-ea"/>
                <a:cs typeface="+mn-cs"/>
              </a:rPr>
              <a:t>Gresse</a:t>
            </a:r>
            <a:r>
              <a:rPr lang="fr-FR" sz="1200" kern="1200" dirty="0" smtClean="0">
                <a:solidFill>
                  <a:schemeClr val="tx1"/>
                </a:solidFill>
                <a:effectLst/>
                <a:latin typeface="+mn-lt"/>
                <a:ea typeface="+mn-ea"/>
                <a:cs typeface="+mn-cs"/>
              </a:rPr>
              <a:t>, nous vous espérons nombreux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HAUTS PLATEAUX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2"/>
            <a:r>
              <a:rPr lang="fr-FR" sz="1200" kern="1200" dirty="0" smtClean="0">
                <a:solidFill>
                  <a:schemeClr val="tx1"/>
                </a:solidFill>
                <a:effectLst/>
                <a:latin typeface="+mn-lt"/>
                <a:ea typeface="+mn-ea"/>
                <a:cs typeface="+mn-cs"/>
              </a:rPr>
              <a:t>En fait via l’Association, c’est la relation avec le PNRV qui est entretenue. Des modifications quant à l’utilisation des chemins et les parkings ont été demandées. Mais cela nécessite une modification du règlement intérieur de la réserve naturelle ! ce chantier se heurte  à l’inertie administrative du parc, mais il y a une réelle volonté administrative de la part de la sous-préfète de la Drome de voir avancer les choses. Par contre une décision de reprise de gélinottes a été décidée par les instances supérieures et cela échappe une fois de plus aux locaux. Navrant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ONF :</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La saison 2015 est la dernière année du bail de location. Une proposition de reconduction pour une période de 12 ans a été  faite par l’administration. Sur le principe notre volonté est de poursuivre notre collaboration, reste le prix que nous souhaiterions moins élevé.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0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MAIRIE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0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Des automatismes doivent se mettre en place, les chasseurs sont représentés par deux conseillers qui doivent appréhender ces mêmes automatismes et être les vrais référents pour toutes les questions relatives à l’environnement.</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Surveillance accrue de ce qui se passe sur l’alpage car il faut éviter les dérives et continuer le travail sur la biodiversité.</a:t>
            </a:r>
            <a:endParaRPr lang="fr-FR" sz="1100" kern="1200" dirty="0" smtClean="0">
              <a:solidFill>
                <a:schemeClr val="tx1"/>
              </a:solidFill>
              <a:effectLst/>
              <a:latin typeface="+mn-lt"/>
              <a:ea typeface="+mn-ea"/>
              <a:cs typeface="+mn-cs"/>
            </a:endParaRPr>
          </a:p>
          <a:p>
            <a:pPr lvl="1"/>
            <a:r>
              <a:rPr lang="fr-FR" sz="1200" kern="1200" dirty="0" smtClean="0">
                <a:solidFill>
                  <a:schemeClr val="tx1"/>
                </a:solidFill>
                <a:effectLst/>
                <a:latin typeface="+mn-lt"/>
                <a:ea typeface="+mn-ea"/>
                <a:cs typeface="+mn-cs"/>
              </a:rPr>
              <a:t>Mise à disposition de la nouvelle salle hors sac avec des modalités précises à respecter.</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ASSOCIATIF</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La participation de notre association  à la vie locale de notre village à travers la fête de l’alpage et la journée </a:t>
            </a:r>
            <a:r>
              <a:rPr lang="fr-FR" sz="1200" kern="1200" dirty="0" err="1" smtClean="0">
                <a:solidFill>
                  <a:schemeClr val="tx1"/>
                </a:solidFill>
                <a:effectLst/>
                <a:latin typeface="+mn-lt"/>
                <a:ea typeface="+mn-ea"/>
                <a:cs typeface="+mn-cs"/>
              </a:rPr>
              <a:t>Gresse</a:t>
            </a:r>
            <a:r>
              <a:rPr lang="fr-FR" sz="1200" kern="1200" dirty="0" smtClean="0">
                <a:solidFill>
                  <a:schemeClr val="tx1"/>
                </a:solidFill>
                <a:effectLst/>
                <a:latin typeface="+mn-lt"/>
                <a:ea typeface="+mn-ea"/>
                <a:cs typeface="+mn-cs"/>
              </a:rPr>
              <a:t> propre. Pour la première manifestation nous devons saluer l’organisation qui prévoit et anticipe, pour la seconde la formule devrait évoluer car bon nombre de participants regrettent que le nettoyage de mise à niveau ne soit pas relayé par les employés communaux afin de maintenir les lieux en état.</a:t>
            </a:r>
          </a:p>
          <a:p>
            <a:r>
              <a:rPr lang="fr-FR" sz="1200" kern="1200" dirty="0" smtClean="0">
                <a:solidFill>
                  <a:schemeClr val="tx1"/>
                </a:solidFill>
                <a:effectLst/>
                <a:latin typeface="+mn-lt"/>
                <a:ea typeface="+mn-ea"/>
                <a:cs typeface="+mn-cs"/>
              </a:rPr>
              <a:t>En interne quelques casses croute d’après chasse sont venus ponctuer agréablement les journées. A cet effet, comme vous l’avez constaté, nous avons investi dans un barbecue à gaz ainsi que dans une panoplie de couteaux pour la découpe, ce matériel est à respecter. Il en va de même pour le nettoyage du local qui n’est pas toujours convenable merci de respecter les lieux !</a:t>
            </a:r>
          </a:p>
          <a:p>
            <a:r>
              <a:rPr lang="fr-FR" sz="1200" kern="1200" dirty="0" smtClean="0">
                <a:solidFill>
                  <a:schemeClr val="tx1"/>
                </a:solidFill>
                <a:effectLst/>
                <a:latin typeface="+mn-lt"/>
                <a:ea typeface="+mn-ea"/>
                <a:cs typeface="+mn-cs"/>
              </a:rPr>
              <a:t>Cette année, grâce à notre trésorier, H. </a:t>
            </a:r>
            <a:r>
              <a:rPr lang="fr-FR" sz="1200" kern="1200" dirty="0" err="1" smtClean="0">
                <a:solidFill>
                  <a:schemeClr val="tx1"/>
                </a:solidFill>
                <a:effectLst/>
                <a:latin typeface="+mn-lt"/>
                <a:ea typeface="+mn-ea"/>
                <a:cs typeface="+mn-cs"/>
              </a:rPr>
              <a:t>Noirard</a:t>
            </a:r>
            <a:r>
              <a:rPr lang="fr-FR" sz="1200" kern="1200" dirty="0" smtClean="0">
                <a:solidFill>
                  <a:schemeClr val="tx1"/>
                </a:solidFill>
                <a:effectLst/>
                <a:latin typeface="+mn-lt"/>
                <a:ea typeface="+mn-ea"/>
                <a:cs typeface="+mn-cs"/>
              </a:rPr>
              <a:t>, notre </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a participé activement aux activités péri scolaires à travers 10 séances d’éveil nature. Cette initiative permet de sortir les chasseurs du cadre où l’opinion les relègue si facilement en particulier aux yeux des parents. On parle de la chasse sans pour autant en faire l’apologie. Les échos recueillit sont plus que favorables. L’expérience sera probablement reconduite dans la mesure où nous aurons les intervenants indispensables. A l’avenir nous pourrons bénéficier d soutien de la Fédé qui a développé divers modules pédagogiques.  </a:t>
            </a:r>
          </a:p>
          <a:p>
            <a:r>
              <a:rPr lang="fr-FR" sz="1200" kern="1200" dirty="0" smtClean="0">
                <a:solidFill>
                  <a:schemeClr val="tx1"/>
                </a:solidFill>
                <a:effectLst/>
                <a:latin typeface="+mn-lt"/>
                <a:ea typeface="+mn-ea"/>
                <a:cs typeface="+mn-cs"/>
              </a:rPr>
              <a:t>Il faut toujours avoir en mémoire que nos comportements ne sont pas jugés de façon indifférente, c’est le handicap du chasseur !</a:t>
            </a:r>
          </a:p>
          <a:p>
            <a:r>
              <a:rPr lang="fr-FR" sz="1200" kern="1200" dirty="0" smtClean="0">
                <a:solidFill>
                  <a:schemeClr val="tx1"/>
                </a:solidFill>
                <a:effectLst/>
                <a:latin typeface="+mn-lt"/>
                <a:ea typeface="+mn-ea"/>
                <a:cs typeface="+mn-cs"/>
              </a:rPr>
              <a:t>Par ailleurs je vous propose d’inscrire notre </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à la campagne « un dimanche à la chasse » dont le but est de faire connaitre la diversité nos pratiques et notre éthique.</a:t>
            </a:r>
          </a:p>
          <a:p>
            <a:r>
              <a:rPr lang="fr-FR" sz="1200" kern="1200" dirty="0" smtClean="0">
                <a:solidFill>
                  <a:schemeClr val="tx1"/>
                </a:solidFill>
                <a:effectLst/>
                <a:latin typeface="+mn-lt"/>
                <a:ea typeface="+mn-ea"/>
                <a:cs typeface="+mn-cs"/>
              </a:rPr>
              <a:t> D’autre part nous souhaitons relancer le principe du partenariat avec notre assureur qui accepte de prendre en charge l’assurance RC de l’association si plus de 50% de nos sociétaires sont adhérents à sa compagnie dont les tarifs sont équivalents à ceux proposés par l’assureur fédéral. Pour cela il convient de s’engager de façon certaine. Peut-être que le principe de vente de cartes de sociétaires lors de l’AG pourrait faciliter cet engagement.</a:t>
            </a:r>
          </a:p>
          <a:p>
            <a:r>
              <a:rPr lang="fr-FR" sz="1200" kern="1200" dirty="0" smtClean="0">
                <a:solidFill>
                  <a:schemeClr val="tx1"/>
                </a:solidFill>
                <a:effectLst/>
                <a:latin typeface="+mn-lt"/>
                <a:ea typeface="+mn-ea"/>
                <a:cs typeface="+mn-cs"/>
              </a:rPr>
              <a:t>Enfin, il est indispensable de prévoir une journée de travaux pour l’entretien du local (peinture extérieure et finitions)</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CYNEGETIQUE</a:t>
            </a:r>
          </a:p>
          <a:p>
            <a:r>
              <a:rPr lang="fr-FR" sz="1200" kern="1200" dirty="0" smtClean="0">
                <a:solidFill>
                  <a:schemeClr val="tx1"/>
                </a:solidFill>
                <a:effectLst/>
                <a:latin typeface="+mn-lt"/>
                <a:ea typeface="+mn-ea"/>
                <a:cs typeface="+mn-cs"/>
              </a:rPr>
              <a:t>Sur notre territoire, nous bénéficions d’une rare richesse faunistique tant en petit qu’en grand gibier tout cela dans un cadre et dans des règles que beaucoup nous envient. Je voudrais remercier l’ensemble des chasseurs qui nous font confiance et adhèrent assez spontanément aux changements que nous mettons en place au fil des ans 	fin d’atteindre nos objectifs de gestion comme en attestent les bons taux de réalisation des plans de chasse. L’an dernier vous avez accepté de changer les modalités de la chasse du cerf, nous avons pu en juger les résultats. Toutefois, un ajustement semble nécessaire sur les hauts plateaux pour ce qui est du bracelet tournant de cerf.</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Nos principales actions mises en œuvre sont principalement les comptages : </a:t>
            </a:r>
          </a:p>
          <a:p>
            <a:pPr lvl="0"/>
            <a:r>
              <a:rPr lang="fr-FR" sz="1200" kern="1200" dirty="0" smtClean="0">
                <a:solidFill>
                  <a:schemeClr val="tx1"/>
                </a:solidFill>
                <a:effectLst/>
                <a:latin typeface="+mn-lt"/>
                <a:ea typeface="+mn-ea"/>
                <a:cs typeface="+mn-cs"/>
              </a:rPr>
              <a:t>Comptages nocturnes de printemps (voir le tableau) ou nous remarquons cette année la présence de cerfs lors de chaque comptage….. paradoxalement notre demande d’attribution d’un cerf supplémentaire n’a pas été retenue.</a:t>
            </a:r>
          </a:p>
          <a:p>
            <a:pPr lvl="0"/>
            <a:r>
              <a:rPr lang="fr-FR" sz="1200" kern="1200" dirty="0" smtClean="0">
                <a:solidFill>
                  <a:schemeClr val="tx1"/>
                </a:solidFill>
                <a:effectLst/>
                <a:latin typeface="+mn-lt"/>
                <a:ea typeface="+mn-ea"/>
                <a:cs typeface="+mn-cs"/>
              </a:rPr>
              <a:t>Comptages tétras au chant au mois de mai, puis au chien au mois d’aout. </a:t>
            </a:r>
          </a:p>
          <a:p>
            <a:pPr lvl="0"/>
            <a:r>
              <a:rPr lang="fr-FR" sz="1200" kern="1200" dirty="0" smtClean="0">
                <a:solidFill>
                  <a:schemeClr val="tx1"/>
                </a:solidFill>
                <a:effectLst/>
                <a:latin typeface="+mn-lt"/>
                <a:ea typeface="+mn-ea"/>
                <a:cs typeface="+mn-cs"/>
              </a:rPr>
              <a:t>Comptage chamois en juillet 2014 cette année sera organisé un comptage lourd au mois de novembre.</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prélèvements : comme je l’ai déjà exprimé, le taux de réalisations des différentes espèces est tout à fait  satisfaisant et se situe dans la fourchette haute. Ce qui permet de maintenir un bon équilibre sur le territoire. Un bémol cependant en ce qui concerne le chevreuil car les animaux sont présents sur le terrain et les possibilités de chasse nombreuses. Faut-il imaginer qu’il n’intéresse plus les chasseurs ? Je ne le pense pas mais peut-être est-ce dû à la grande diversité des gibiers à chasser. (voir les différents tableaux).</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Pour le petit gibier par contre, l’indice de satisfaction n’est pas au rendez-vous et concerne surtout la négligence dont certains font preuve dans la gestion des documents administratifs. Lors de  notre dernière réunion de bureau, nous avons acté l’application de la  pénalité de10 € prévue dans le règlement intérieur pour tout document rendu hors délais.</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Pour ce qui concerne les attributions, elles seront conformes à celles de l’an passé dans le cadre du plan triennal.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Approbation du rapport moral.</a:t>
            </a:r>
          </a:p>
          <a:p>
            <a:endParaRPr lang="fr-FR" dirty="0"/>
          </a:p>
        </p:txBody>
      </p:sp>
      <p:sp>
        <p:nvSpPr>
          <p:cNvPr id="4" name="Espace réservé du numéro de diapositive 3"/>
          <p:cNvSpPr>
            <a:spLocks noGrp="1"/>
          </p:cNvSpPr>
          <p:nvPr>
            <p:ph type="sldNum" sz="quarter" idx="10"/>
          </p:nvPr>
        </p:nvSpPr>
        <p:spPr/>
        <p:txBody>
          <a:bodyPr/>
          <a:lstStyle/>
          <a:p>
            <a:fld id="{1388B56B-9988-42B0-A131-FE9BB9E24650}" type="slidenum">
              <a:rPr lang="fr-FR" smtClean="0"/>
              <a:t>3</a:t>
            </a:fld>
            <a:endParaRPr lang="fr-FR" dirty="0"/>
          </a:p>
        </p:txBody>
      </p:sp>
    </p:spTree>
    <p:extLst>
      <p:ext uri="{BB962C8B-B14F-4D97-AF65-F5344CB8AC3E}">
        <p14:creationId xmlns:p14="http://schemas.microsoft.com/office/powerpoint/2010/main" val="217246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Toujours</a:t>
            </a:r>
            <a:r>
              <a:rPr lang="fr-FR" baseline="0" dirty="0" smtClean="0"/>
              <a:t> présenté de façon séquentielle: </a:t>
            </a:r>
          </a:p>
          <a:p>
            <a:r>
              <a:rPr lang="fr-FR" baseline="0" dirty="0" smtClean="0"/>
              <a:t>Vie associative participation à la vie locale fête de l’alpage, stand traditionnel il faut  saluer la bonne organisation de la manifestation par Geva. La journée Gresse propre à laquelle l’Acca participe mériterait peut-être d’évoluer dans réalisation les habitants n’étant pas des employés communaux. </a:t>
            </a:r>
            <a:endParaRPr lang="fr-FR" dirty="0"/>
          </a:p>
        </p:txBody>
      </p:sp>
      <p:sp>
        <p:nvSpPr>
          <p:cNvPr id="4" name="Espace réservé du numéro de diapositive 3"/>
          <p:cNvSpPr>
            <a:spLocks noGrp="1"/>
          </p:cNvSpPr>
          <p:nvPr>
            <p:ph type="sldNum" sz="quarter" idx="10"/>
          </p:nvPr>
        </p:nvSpPr>
        <p:spPr/>
        <p:txBody>
          <a:bodyPr/>
          <a:lstStyle/>
          <a:p>
            <a:fld id="{1388B56B-9988-42B0-A131-FE9BB9E24650}" type="slidenum">
              <a:rPr lang="fr-FR" smtClean="0"/>
              <a:t>4</a:t>
            </a:fld>
            <a:endParaRPr lang="fr-FR" dirty="0"/>
          </a:p>
        </p:txBody>
      </p:sp>
    </p:spTree>
    <p:extLst>
      <p:ext uri="{BB962C8B-B14F-4D97-AF65-F5344CB8AC3E}">
        <p14:creationId xmlns:p14="http://schemas.microsoft.com/office/powerpoint/2010/main" val="90607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388B56B-9988-42B0-A131-FE9BB9E24650}" type="slidenum">
              <a:rPr lang="fr-FR" smtClean="0"/>
              <a:t>5</a:t>
            </a:fld>
            <a:endParaRPr lang="fr-FR" dirty="0"/>
          </a:p>
        </p:txBody>
      </p:sp>
    </p:spTree>
    <p:extLst>
      <p:ext uri="{BB962C8B-B14F-4D97-AF65-F5344CB8AC3E}">
        <p14:creationId xmlns:p14="http://schemas.microsoft.com/office/powerpoint/2010/main" val="3686366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Budget prévisionnel : Prévisions en tenant compte de l’augmentation des domaniaux soit </a:t>
            </a:r>
          </a:p>
          <a:p>
            <a:r>
              <a:rPr lang="fr-FR" sz="1200" kern="1200" dirty="0" smtClean="0">
                <a:solidFill>
                  <a:schemeClr val="tx1"/>
                </a:solidFill>
                <a:effectLst/>
                <a:latin typeface="+mn-lt"/>
                <a:ea typeface="+mn-ea"/>
                <a:cs typeface="+mn-cs"/>
              </a:rPr>
              <a:t>1 000 €. Cela a un impact direct sur le prix des cartes qui n’a pas augmenté depuis plusieurs années. Les chiffres proposés ne réduisent pas le train de vie de l’</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qui par ailleurs n’est pas dispendieux :</a:t>
            </a:r>
          </a:p>
          <a:p>
            <a:r>
              <a:rPr lang="fr-FR" sz="1200" kern="1200" dirty="0" smtClean="0">
                <a:solidFill>
                  <a:schemeClr val="tx1"/>
                </a:solidFill>
                <a:effectLst/>
                <a:latin typeface="+mn-lt"/>
                <a:ea typeface="+mn-ea"/>
                <a:cs typeface="+mn-cs"/>
              </a:rPr>
              <a:t>Les 1 000€ sont répartis sur les 65 chasseurs que nous sommes ce qui représente une augmentation de 16 € par chasseurs et porte les adhésions aux montants suivants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Sociétaires : 167+ 16 = </a:t>
            </a:r>
            <a:r>
              <a:rPr lang="fr-FR" sz="1200" b="1" kern="1200" dirty="0" smtClean="0">
                <a:solidFill>
                  <a:schemeClr val="tx1"/>
                </a:solidFill>
                <a:effectLst/>
                <a:latin typeface="+mn-lt"/>
                <a:ea typeface="+mn-ea"/>
                <a:cs typeface="+mn-cs"/>
              </a:rPr>
              <a:t>183</a:t>
            </a:r>
            <a:r>
              <a:rPr lang="fr-FR" sz="1200" kern="1200" dirty="0" smtClean="0">
                <a:solidFill>
                  <a:schemeClr val="tx1"/>
                </a:solidFill>
                <a:effectLst/>
                <a:latin typeface="+mn-lt"/>
                <a:ea typeface="+mn-ea"/>
                <a:cs typeface="+mn-cs"/>
              </a:rPr>
              <a:t> ;  ½ sociétaires : 230 + 16 = </a:t>
            </a:r>
            <a:r>
              <a:rPr lang="fr-FR" sz="1200" b="1" kern="1200" dirty="0" smtClean="0">
                <a:solidFill>
                  <a:schemeClr val="tx1"/>
                </a:solidFill>
                <a:effectLst/>
                <a:latin typeface="+mn-lt"/>
                <a:ea typeface="+mn-ea"/>
                <a:cs typeface="+mn-cs"/>
              </a:rPr>
              <a:t>246</a:t>
            </a:r>
            <a:r>
              <a:rPr lang="fr-FR" sz="1200" kern="1200" dirty="0" smtClean="0">
                <a:solidFill>
                  <a:schemeClr val="tx1"/>
                </a:solidFill>
                <a:effectLst/>
                <a:latin typeface="+mn-lt"/>
                <a:ea typeface="+mn-ea"/>
                <a:cs typeface="+mn-cs"/>
              </a:rPr>
              <a:t> ; extérieurs : 397 + 16 = </a:t>
            </a:r>
            <a:r>
              <a:rPr lang="fr-FR" sz="1200" b="1" kern="1200" dirty="0" smtClean="0">
                <a:solidFill>
                  <a:schemeClr val="tx1"/>
                </a:solidFill>
                <a:effectLst/>
                <a:latin typeface="+mn-lt"/>
                <a:ea typeface="+mn-ea"/>
                <a:cs typeface="+mn-cs"/>
              </a:rPr>
              <a:t>413</a:t>
            </a:r>
            <a:r>
              <a:rPr lang="fr-FR" sz="1200" kern="1200" dirty="0" smtClean="0">
                <a:solidFill>
                  <a:schemeClr val="tx1"/>
                </a:solidFill>
                <a:effectLst/>
                <a:latin typeface="+mn-lt"/>
                <a:ea typeface="+mn-ea"/>
                <a:cs typeface="+mn-cs"/>
              </a:rPr>
              <a:t> et St. </a:t>
            </a:r>
            <a:r>
              <a:rPr lang="fr-FR" sz="1200" kern="1200" dirty="0" err="1" smtClean="0">
                <a:solidFill>
                  <a:schemeClr val="tx1"/>
                </a:solidFill>
                <a:effectLst/>
                <a:latin typeface="+mn-lt"/>
                <a:ea typeface="+mn-ea"/>
                <a:cs typeface="+mn-cs"/>
              </a:rPr>
              <a:t>Agan</a:t>
            </a:r>
            <a:r>
              <a:rPr lang="fr-FR" sz="1200" kern="1200" dirty="0" smtClean="0">
                <a:solidFill>
                  <a:schemeClr val="tx1"/>
                </a:solidFill>
                <a:effectLst/>
                <a:latin typeface="+mn-lt"/>
                <a:ea typeface="+mn-ea"/>
                <a:cs typeface="+mn-cs"/>
              </a:rPr>
              <a:t> : 366 + 16 = </a:t>
            </a:r>
            <a:r>
              <a:rPr lang="fr-FR" sz="1200" b="1" kern="1200" dirty="0" smtClean="0">
                <a:solidFill>
                  <a:schemeClr val="tx1"/>
                </a:solidFill>
                <a:effectLst/>
                <a:latin typeface="+mn-lt"/>
                <a:ea typeface="+mn-ea"/>
                <a:cs typeface="+mn-cs"/>
              </a:rPr>
              <a:t>382</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Cette proposition s’établi à hauteur de </a:t>
            </a:r>
            <a:r>
              <a:rPr lang="fr-FR" sz="1200" u="sng" kern="1200" dirty="0" smtClean="0">
                <a:solidFill>
                  <a:schemeClr val="tx1"/>
                </a:solidFill>
                <a:effectLst/>
                <a:latin typeface="+mn-lt"/>
                <a:ea typeface="+mn-ea"/>
                <a:cs typeface="+mn-cs"/>
              </a:rPr>
              <a:t>65 sociétaires.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L’augmentation est sommes toutes assez modérée car les tarifs n’ont pas augmenté depuis 2011.</a:t>
            </a:r>
          </a:p>
          <a:p>
            <a:r>
              <a:rPr lang="fr-FR" sz="1200" kern="1200" dirty="0" smtClean="0">
                <a:solidFill>
                  <a:schemeClr val="tx1"/>
                </a:solidFill>
                <a:effectLst/>
                <a:latin typeface="+mn-lt"/>
                <a:ea typeface="+mn-ea"/>
                <a:cs typeface="+mn-cs"/>
              </a:rPr>
              <a:t>L’augmentation n’est plus proportionnelle au statut de chaque chasseur.</a:t>
            </a:r>
          </a:p>
          <a:p>
            <a:r>
              <a:rPr lang="fr-FR" sz="1200" kern="1200" dirty="0" smtClean="0">
                <a:solidFill>
                  <a:schemeClr val="tx1"/>
                </a:solidFill>
                <a:effectLst/>
                <a:latin typeface="+mn-lt"/>
                <a:ea typeface="+mn-ea"/>
                <a:cs typeface="+mn-cs"/>
              </a:rPr>
              <a:t>Budget prévisionnel : Prévisions en tenant compte de l’augmentation des domaniaux soit </a:t>
            </a:r>
          </a:p>
          <a:p>
            <a:r>
              <a:rPr lang="fr-FR" sz="1200" kern="1200" dirty="0" smtClean="0">
                <a:solidFill>
                  <a:schemeClr val="tx1"/>
                </a:solidFill>
                <a:effectLst/>
                <a:latin typeface="+mn-lt"/>
                <a:ea typeface="+mn-ea"/>
                <a:cs typeface="+mn-cs"/>
              </a:rPr>
              <a:t>1 000 €. Cela a un impact direct sur le prix des cartes qui n’a pas augmenté depuis plusieurs années. Les chiffres proposés ne réduisent pas le train de vie de l’</a:t>
            </a:r>
            <a:r>
              <a:rPr lang="fr-FR" sz="1200" kern="1200" dirty="0" err="1" smtClean="0">
                <a:solidFill>
                  <a:schemeClr val="tx1"/>
                </a:solidFill>
                <a:effectLst/>
                <a:latin typeface="+mn-lt"/>
                <a:ea typeface="+mn-ea"/>
                <a:cs typeface="+mn-cs"/>
              </a:rPr>
              <a:t>Acca</a:t>
            </a:r>
            <a:r>
              <a:rPr lang="fr-FR" sz="1200" kern="1200" dirty="0" smtClean="0">
                <a:solidFill>
                  <a:schemeClr val="tx1"/>
                </a:solidFill>
                <a:effectLst/>
                <a:latin typeface="+mn-lt"/>
                <a:ea typeface="+mn-ea"/>
                <a:cs typeface="+mn-cs"/>
              </a:rPr>
              <a:t> qui par ailleurs n’est pas dispendieux :</a:t>
            </a:r>
          </a:p>
          <a:p>
            <a:r>
              <a:rPr lang="fr-FR" sz="1200" kern="1200" dirty="0" smtClean="0">
                <a:solidFill>
                  <a:schemeClr val="tx1"/>
                </a:solidFill>
                <a:effectLst/>
                <a:latin typeface="+mn-lt"/>
                <a:ea typeface="+mn-ea"/>
                <a:cs typeface="+mn-cs"/>
              </a:rPr>
              <a:t>Les 1 000€ sont répartis sur les 65 chasseurs que nous sommes ce qui représente une augmentation de 16 € par chasseurs et porte les adhésions aux montants suivants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Sociétaires : 167+ 16 = </a:t>
            </a:r>
            <a:r>
              <a:rPr lang="fr-FR" sz="1200" b="1" kern="1200" dirty="0" smtClean="0">
                <a:solidFill>
                  <a:schemeClr val="tx1"/>
                </a:solidFill>
                <a:effectLst/>
                <a:latin typeface="+mn-lt"/>
                <a:ea typeface="+mn-ea"/>
                <a:cs typeface="+mn-cs"/>
              </a:rPr>
              <a:t>183</a:t>
            </a:r>
            <a:r>
              <a:rPr lang="fr-FR" sz="1200" kern="1200" dirty="0" smtClean="0">
                <a:solidFill>
                  <a:schemeClr val="tx1"/>
                </a:solidFill>
                <a:effectLst/>
                <a:latin typeface="+mn-lt"/>
                <a:ea typeface="+mn-ea"/>
                <a:cs typeface="+mn-cs"/>
              </a:rPr>
              <a:t> ;  ½ sociétaires : 230 + 16 = </a:t>
            </a:r>
            <a:r>
              <a:rPr lang="fr-FR" sz="1200" b="1" kern="1200" dirty="0" smtClean="0">
                <a:solidFill>
                  <a:schemeClr val="tx1"/>
                </a:solidFill>
                <a:effectLst/>
                <a:latin typeface="+mn-lt"/>
                <a:ea typeface="+mn-ea"/>
                <a:cs typeface="+mn-cs"/>
              </a:rPr>
              <a:t>246</a:t>
            </a:r>
            <a:r>
              <a:rPr lang="fr-FR" sz="1200" kern="1200" dirty="0" smtClean="0">
                <a:solidFill>
                  <a:schemeClr val="tx1"/>
                </a:solidFill>
                <a:effectLst/>
                <a:latin typeface="+mn-lt"/>
                <a:ea typeface="+mn-ea"/>
                <a:cs typeface="+mn-cs"/>
              </a:rPr>
              <a:t> ; extérieurs : 397 + 16 = </a:t>
            </a:r>
            <a:r>
              <a:rPr lang="fr-FR" sz="1200" b="1" kern="1200" dirty="0" smtClean="0">
                <a:solidFill>
                  <a:schemeClr val="tx1"/>
                </a:solidFill>
                <a:effectLst/>
                <a:latin typeface="+mn-lt"/>
                <a:ea typeface="+mn-ea"/>
                <a:cs typeface="+mn-cs"/>
              </a:rPr>
              <a:t>413</a:t>
            </a:r>
            <a:r>
              <a:rPr lang="fr-FR" sz="1200" kern="1200" dirty="0" smtClean="0">
                <a:solidFill>
                  <a:schemeClr val="tx1"/>
                </a:solidFill>
                <a:effectLst/>
                <a:latin typeface="+mn-lt"/>
                <a:ea typeface="+mn-ea"/>
                <a:cs typeface="+mn-cs"/>
              </a:rPr>
              <a:t> et St. </a:t>
            </a:r>
            <a:r>
              <a:rPr lang="fr-FR" sz="1200" kern="1200" dirty="0" err="1" smtClean="0">
                <a:solidFill>
                  <a:schemeClr val="tx1"/>
                </a:solidFill>
                <a:effectLst/>
                <a:latin typeface="+mn-lt"/>
                <a:ea typeface="+mn-ea"/>
                <a:cs typeface="+mn-cs"/>
              </a:rPr>
              <a:t>Agan</a:t>
            </a:r>
            <a:r>
              <a:rPr lang="fr-FR" sz="1200" kern="1200" dirty="0" smtClean="0">
                <a:solidFill>
                  <a:schemeClr val="tx1"/>
                </a:solidFill>
                <a:effectLst/>
                <a:latin typeface="+mn-lt"/>
                <a:ea typeface="+mn-ea"/>
                <a:cs typeface="+mn-cs"/>
              </a:rPr>
              <a:t> : 366 + 16 = </a:t>
            </a:r>
            <a:r>
              <a:rPr lang="fr-FR" sz="1200" b="1" kern="1200" dirty="0" smtClean="0">
                <a:solidFill>
                  <a:schemeClr val="tx1"/>
                </a:solidFill>
                <a:effectLst/>
                <a:latin typeface="+mn-lt"/>
                <a:ea typeface="+mn-ea"/>
                <a:cs typeface="+mn-cs"/>
              </a:rPr>
              <a:t>382</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Cette proposition s’établi à hauteur de </a:t>
            </a:r>
            <a:r>
              <a:rPr lang="fr-FR" sz="1200" u="sng" kern="1200" dirty="0" smtClean="0">
                <a:solidFill>
                  <a:schemeClr val="tx1"/>
                </a:solidFill>
                <a:effectLst/>
                <a:latin typeface="+mn-lt"/>
                <a:ea typeface="+mn-ea"/>
                <a:cs typeface="+mn-cs"/>
              </a:rPr>
              <a:t>65 sociétaires.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L’augmentation est sommes toutes assez modérée car les tarifs n’ont pas augmenté depuis 2011.</a:t>
            </a:r>
          </a:p>
          <a:p>
            <a:r>
              <a:rPr lang="fr-FR" sz="1200" kern="1200" dirty="0" smtClean="0">
                <a:solidFill>
                  <a:schemeClr val="tx1"/>
                </a:solidFill>
                <a:effectLst/>
                <a:latin typeface="+mn-lt"/>
                <a:ea typeface="+mn-ea"/>
                <a:cs typeface="+mn-cs"/>
              </a:rPr>
              <a:t>L’augmentation n’est plus proportionnelle au statut de chaque chasseur.</a:t>
            </a:r>
          </a:p>
          <a:p>
            <a:endParaRPr lang="fr-FR" dirty="0"/>
          </a:p>
        </p:txBody>
      </p:sp>
      <p:sp>
        <p:nvSpPr>
          <p:cNvPr id="4" name="Espace réservé du numéro de diapositive 3"/>
          <p:cNvSpPr>
            <a:spLocks noGrp="1"/>
          </p:cNvSpPr>
          <p:nvPr>
            <p:ph type="sldNum" sz="quarter" idx="10"/>
          </p:nvPr>
        </p:nvSpPr>
        <p:spPr/>
        <p:txBody>
          <a:bodyPr/>
          <a:lstStyle/>
          <a:p>
            <a:fld id="{1388B56B-9988-42B0-A131-FE9BB9E24650}" type="slidenum">
              <a:rPr lang="fr-FR" smtClean="0"/>
              <a:t>12</a:t>
            </a:fld>
            <a:endParaRPr lang="fr-FR" dirty="0"/>
          </a:p>
        </p:txBody>
      </p:sp>
    </p:spTree>
    <p:extLst>
      <p:ext uri="{BB962C8B-B14F-4D97-AF65-F5344CB8AC3E}">
        <p14:creationId xmlns:p14="http://schemas.microsoft.com/office/powerpoint/2010/main" val="3776235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RESOLUTIONS SOUMISES AU VOTE DE L’ASSEMBLEE.</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a:t>
            </a:r>
          </a:p>
          <a:p>
            <a:pPr lvl="0"/>
            <a:r>
              <a:rPr lang="fr-FR" sz="1200" kern="1200" dirty="0" smtClean="0">
                <a:solidFill>
                  <a:schemeClr val="tx1"/>
                </a:solidFill>
                <a:effectLst/>
                <a:latin typeface="+mn-lt"/>
                <a:ea typeface="+mn-ea"/>
                <a:cs typeface="+mn-cs"/>
              </a:rPr>
              <a:t>Quitus est donné au président et son bureau pour contracter un nouveau bail de location pour une période de 12 ans (2016 à 2028) avec  les services de l’ONF pour un prix initial maximum de 7 700 € annuels pour le premier loyer. Accord est donné pour l’indexation qui majorera chaque année le loyer en cours.</a:t>
            </a:r>
          </a:p>
          <a:p>
            <a:pPr lvl="0"/>
            <a:r>
              <a:rPr lang="fr-FR" sz="1200" kern="1200" dirty="0" smtClean="0">
                <a:solidFill>
                  <a:schemeClr val="tx1"/>
                </a:solidFill>
                <a:effectLst/>
                <a:latin typeface="+mn-lt"/>
                <a:ea typeface="+mn-ea"/>
                <a:cs typeface="+mn-cs"/>
              </a:rPr>
              <a:t>Acceptation des précisions qui seront apportées au règlement intérieur concernant la chasse du cerf.</a:t>
            </a:r>
          </a:p>
          <a:p>
            <a:pPr lvl="0"/>
            <a:r>
              <a:rPr lang="fr-FR" sz="1200" kern="1200" dirty="0" smtClean="0">
                <a:solidFill>
                  <a:schemeClr val="tx1"/>
                </a:solidFill>
                <a:effectLst/>
                <a:latin typeface="+mn-lt"/>
                <a:ea typeface="+mn-ea"/>
                <a:cs typeface="+mn-cs"/>
              </a:rPr>
              <a:t>Validation de la participation aux temps fort de l’été : fête de l’alpage  16 août; à la journée un dimanche à la chasse 18 octobre</a:t>
            </a:r>
          </a:p>
          <a:p>
            <a:pPr lvl="0"/>
            <a:r>
              <a:rPr lang="fr-FR" sz="1200" kern="1200" dirty="0" smtClean="0">
                <a:solidFill>
                  <a:schemeClr val="tx1"/>
                </a:solidFill>
                <a:effectLst/>
                <a:latin typeface="+mn-lt"/>
                <a:ea typeface="+mn-ea"/>
                <a:cs typeface="+mn-cs"/>
              </a:rPr>
              <a:t>Entretien du local.</a:t>
            </a: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1388B56B-9988-42B0-A131-FE9BB9E24650}" type="slidenum">
              <a:rPr lang="fr-FR" smtClean="0"/>
              <a:t>13</a:t>
            </a:fld>
            <a:endParaRPr lang="fr-FR" dirty="0"/>
          </a:p>
        </p:txBody>
      </p:sp>
    </p:spTree>
    <p:extLst>
      <p:ext uri="{BB962C8B-B14F-4D97-AF65-F5344CB8AC3E}">
        <p14:creationId xmlns:p14="http://schemas.microsoft.com/office/powerpoint/2010/main" val="89926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14574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2612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94454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18173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1438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3570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38540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75347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3/22/2016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7799C9-84D9-46D2-A11E-BCF8A720529D}" type="slidenum">
              <a:rPr lang="en-US" smtClean="0"/>
              <a:t>‹N°›</a:t>
            </a:fld>
            <a:endParaRPr lang="en-US" dirty="0"/>
          </a:p>
        </p:txBody>
      </p:sp>
    </p:spTree>
    <p:extLst>
      <p:ext uri="{BB962C8B-B14F-4D97-AF65-F5344CB8AC3E}">
        <p14:creationId xmlns:p14="http://schemas.microsoft.com/office/powerpoint/2010/main" val="3470651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3204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3/22/2016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D84065D-F351-4B03-BD91-D8A6B8D4B362}" type="slidenum">
              <a:rPr lang="en-US" smtClean="0"/>
              <a:t>‹N°›</a:t>
            </a:fld>
            <a:endParaRPr lang="en-US" dirty="0"/>
          </a:p>
        </p:txBody>
      </p:sp>
    </p:spTree>
    <p:extLst>
      <p:ext uri="{BB962C8B-B14F-4D97-AF65-F5344CB8AC3E}">
        <p14:creationId xmlns:p14="http://schemas.microsoft.com/office/powerpoint/2010/main" val="70711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1631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28321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41282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57749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82740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3/22/2016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5416954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22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809840" y="1136822"/>
            <a:ext cx="8915399" cy="1490483"/>
          </a:xfrm>
        </p:spPr>
        <p:txBody>
          <a:bodyPr>
            <a:normAutofit fontScale="90000"/>
          </a:bodyPr>
          <a:lstStyle/>
          <a:p>
            <a:pPr algn="ctr"/>
            <a:r>
              <a:rPr lang="fr-FR" sz="3200" b="1" dirty="0" smtClean="0">
                <a:solidFill>
                  <a:schemeClr val="bg1"/>
                </a:solidFill>
              </a:rPr>
              <a:t>LA DIANE DU GRAND VEYMONT</a:t>
            </a:r>
            <a:br>
              <a:rPr lang="fr-FR" sz="3200" b="1" dirty="0" smtClean="0">
                <a:solidFill>
                  <a:schemeClr val="bg1"/>
                </a:solidFill>
              </a:rPr>
            </a:br>
            <a:r>
              <a:rPr lang="fr-FR" sz="3200" dirty="0" smtClean="0">
                <a:solidFill>
                  <a:schemeClr val="bg1"/>
                </a:solidFill>
              </a:rPr>
              <a:t/>
            </a:r>
            <a:br>
              <a:rPr lang="fr-FR" sz="3200" dirty="0" smtClean="0">
                <a:solidFill>
                  <a:schemeClr val="bg1"/>
                </a:solidFill>
              </a:rPr>
            </a:br>
            <a:r>
              <a:rPr lang="fr-FR" sz="2800" b="1" dirty="0" smtClean="0">
                <a:solidFill>
                  <a:schemeClr val="bg1"/>
                </a:solidFill>
              </a:rPr>
              <a:t>ASSEMBLEE GENERALE 2015</a:t>
            </a:r>
            <a:endParaRPr lang="fr-FR" sz="2800" b="1" dirty="0">
              <a:solidFill>
                <a:schemeClr val="bg1"/>
              </a:solidFill>
            </a:endParaRPr>
          </a:p>
        </p:txBody>
      </p:sp>
      <p:sp>
        <p:nvSpPr>
          <p:cNvPr id="3" name="Sous-titre 2"/>
          <p:cNvSpPr>
            <a:spLocks noGrp="1"/>
          </p:cNvSpPr>
          <p:nvPr>
            <p:ph type="subTitle" idx="1"/>
          </p:nvPr>
        </p:nvSpPr>
        <p:spPr>
          <a:xfrm>
            <a:off x="4838143" y="4999802"/>
            <a:ext cx="4009295" cy="857302"/>
          </a:xfrm>
        </p:spPr>
        <p:txBody>
          <a:bodyPr>
            <a:normAutofit/>
          </a:bodyPr>
          <a:lstStyle/>
          <a:p>
            <a:r>
              <a:rPr lang="fr-FR" sz="2400" b="1" dirty="0" smtClean="0">
                <a:solidFill>
                  <a:schemeClr val="bg1"/>
                </a:solidFill>
              </a:rPr>
              <a:t>SAMEDI 20 JUIN 2015</a:t>
            </a:r>
            <a:endParaRPr lang="fr-FR" sz="2400" b="1" dirty="0">
              <a:solidFill>
                <a:schemeClr val="bg1"/>
              </a:solidFill>
            </a:endParaRPr>
          </a:p>
        </p:txBody>
      </p:sp>
    </p:spTree>
    <p:extLst>
      <p:ext uri="{BB962C8B-B14F-4D97-AF65-F5344CB8AC3E}">
        <p14:creationId xmlns:p14="http://schemas.microsoft.com/office/powerpoint/2010/main" val="3540712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t>RAPPORT MORAL </a:t>
            </a:r>
            <a:br>
              <a:rPr lang="fr-FR" sz="2400" dirty="0"/>
            </a:br>
            <a:r>
              <a:rPr lang="fr-FR" sz="2400" dirty="0"/>
              <a:t>Prélèvements Grand Gibier </a:t>
            </a:r>
          </a:p>
        </p:txBody>
      </p:sp>
      <p:sp>
        <p:nvSpPr>
          <p:cNvPr id="3" name="Espace réservé du contenu 2"/>
          <p:cNvSpPr>
            <a:spLocks noGrp="1"/>
          </p:cNvSpPr>
          <p:nvPr>
            <p:ph sz="half" idx="1"/>
          </p:nvPr>
        </p:nvSpPr>
        <p:spPr/>
        <p:txBody>
          <a:bodyPr/>
          <a:lstStyle/>
          <a:p>
            <a:r>
              <a:rPr lang="fr-FR" dirty="0" smtClean="0"/>
              <a:t>Année fructueuse :</a:t>
            </a:r>
          </a:p>
          <a:p>
            <a:r>
              <a:rPr lang="fr-FR" dirty="0" smtClean="0"/>
              <a:t>27 animaux prélevés :</a:t>
            </a:r>
          </a:p>
          <a:p>
            <a:pPr lvl="1"/>
            <a:r>
              <a:rPr lang="fr-FR" dirty="0" smtClean="0"/>
              <a:t>16 femelles</a:t>
            </a:r>
          </a:p>
          <a:p>
            <a:pPr lvl="1"/>
            <a:r>
              <a:rPr lang="fr-FR" dirty="0" smtClean="0"/>
              <a:t>11 mâles</a:t>
            </a:r>
          </a:p>
          <a:p>
            <a:pPr lvl="1"/>
            <a:r>
              <a:rPr lang="fr-FR" dirty="0" smtClean="0"/>
              <a:t>16 animaux poids &lt; 30 kg</a:t>
            </a:r>
          </a:p>
          <a:p>
            <a:pPr lvl="1"/>
            <a:r>
              <a:rPr lang="fr-FR" dirty="0" smtClean="0"/>
              <a:t>Poids maxi 133 kg.</a:t>
            </a:r>
            <a:endParaRPr lang="fr-FR" dirty="0"/>
          </a:p>
        </p:txBody>
      </p:sp>
      <p:pic>
        <p:nvPicPr>
          <p:cNvPr id="8" name="Espace réservé du contenu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48767" y="2133600"/>
            <a:ext cx="3996000" cy="3027826"/>
          </a:xfrm>
        </p:spPr>
      </p:pic>
    </p:spTree>
    <p:extLst>
      <p:ext uri="{BB962C8B-B14F-4D97-AF65-F5344CB8AC3E}">
        <p14:creationId xmlns:p14="http://schemas.microsoft.com/office/powerpoint/2010/main" val="377467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RAPPORT MORAL</a:t>
            </a:r>
            <a:br>
              <a:rPr lang="fr-FR" sz="2400" dirty="0" smtClean="0"/>
            </a:br>
            <a:r>
              <a:rPr lang="fr-FR" sz="2400" dirty="0" smtClean="0"/>
              <a:t>Prélèvements petit gibier</a:t>
            </a:r>
            <a:endParaRPr lang="fr-FR" sz="2400" dirty="0"/>
          </a:p>
        </p:txBody>
      </p:sp>
      <p:graphicFrame>
        <p:nvGraphicFramePr>
          <p:cNvPr id="5" name="Espace réservé du contenu 4"/>
          <p:cNvGraphicFramePr>
            <a:graphicFrameLocks noGrp="1"/>
          </p:cNvGraphicFramePr>
          <p:nvPr>
            <p:ph sz="half" idx="1"/>
            <p:extLst>
              <p:ext uri="{D42A27DB-BD31-4B8C-83A1-F6EECF244321}">
                <p14:modId xmlns:p14="http://schemas.microsoft.com/office/powerpoint/2010/main" val="3143280562"/>
              </p:ext>
            </p:extLst>
          </p:nvPr>
        </p:nvGraphicFramePr>
        <p:xfrm>
          <a:off x="2589213" y="2717391"/>
          <a:ext cx="4313237" cy="3120200"/>
        </p:xfrm>
        <a:graphic>
          <a:graphicData uri="http://schemas.openxmlformats.org/drawingml/2006/table">
            <a:tbl>
              <a:tblPr>
                <a:tableStyleId>{5C22544A-7EE6-4342-B048-85BDC9FD1C3A}</a:tableStyleId>
              </a:tblPr>
              <a:tblGrid>
                <a:gridCol w="469681"/>
                <a:gridCol w="469681"/>
                <a:gridCol w="469681"/>
                <a:gridCol w="555789"/>
                <a:gridCol w="469681"/>
                <a:gridCol w="469681"/>
                <a:gridCol w="469681"/>
                <a:gridCol w="469681"/>
                <a:gridCol w="469681"/>
              </a:tblGrid>
              <a:tr h="180045">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gridSpan="3">
                  <a:txBody>
                    <a:bodyPr/>
                    <a:lstStyle/>
                    <a:p>
                      <a:pPr algn="l" fontAlgn="b"/>
                      <a:r>
                        <a:rPr lang="fr-FR" sz="600" u="none" strike="noStrike" dirty="0">
                          <a:effectLst/>
                        </a:rPr>
                        <a:t>PRELEVEMENTS PETIT GIBIER</a:t>
                      </a:r>
                      <a:endParaRPr lang="fr-FR" sz="600" b="1" i="0" u="none" strike="noStrike" dirty="0">
                        <a:effectLst/>
                        <a:latin typeface="Arial" panose="020B0604020202020204" pitchFamily="34" charset="0"/>
                      </a:endParaRPr>
                    </a:p>
                  </a:txBody>
                  <a:tcPr marL="5871" marR="5871" marT="5871" marB="0" anchor="b"/>
                </a:tc>
                <a:tc hMerge="1">
                  <a:txBody>
                    <a:bodyPr/>
                    <a:lstStyle/>
                    <a:p>
                      <a:endParaRPr lang="fr-FR"/>
                    </a:p>
                  </a:txBody>
                  <a:tcPr/>
                </a:tc>
                <a:tc hMerge="1">
                  <a:txBody>
                    <a:bodyPr/>
                    <a:lstStyle/>
                    <a:p>
                      <a:endParaRPr lang="fr-FR"/>
                    </a:p>
                  </a:txBody>
                  <a:tcPr/>
                </a:tc>
                <a:tc>
                  <a:txBody>
                    <a:bodyPr/>
                    <a:lstStyle/>
                    <a:p>
                      <a:pPr algn="l" fontAlgn="b"/>
                      <a:endParaRPr lang="fr-FR" sz="600" b="1"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r>
              <a:tr h="154745">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r>
              <a:tr h="154745">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Espèces</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Tétras</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Faisans</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Lièvres blancs</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Lièvres</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Bécasses</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Gelinotte</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Grives</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Renards</a:t>
                      </a:r>
                      <a:endParaRPr lang="fr-FR" sz="600" b="1"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Saisons</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endParaRPr lang="fr-FR" sz="600" b="1"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2004</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2005</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4</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77</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2</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12</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61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2</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26</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12</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2006</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85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70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59</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7</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2007</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4</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71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108</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39</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6</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2008</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4</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87</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36</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2009</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56</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56</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36</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2010</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4</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57</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65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7</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2011</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64</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12</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132</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19</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2</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2012</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4</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12</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36</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13</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2013</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63</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46</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17</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7</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2014</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54</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0</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9</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13</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c>
                  <a:txBody>
                    <a:bodyPr/>
                    <a:lstStyle/>
                    <a:p>
                      <a:pPr algn="ctr" fontAlgn="b"/>
                      <a:endParaRPr lang="fr-FR" sz="600" b="0" i="0" u="none" strike="noStrike" dirty="0">
                        <a:effectLst/>
                        <a:latin typeface="Arial" panose="020B0604020202020204" pitchFamily="34" charset="0"/>
                      </a:endParaRPr>
                    </a:p>
                  </a:txBody>
                  <a:tcPr marL="5871" marR="5871" marT="5871" marB="0" anchor="b"/>
                </a:tc>
              </a:tr>
              <a:tr h="154745">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r>
              <a:tr h="154745">
                <a:tc>
                  <a:txBody>
                    <a:bodyPr/>
                    <a:lstStyle/>
                    <a:p>
                      <a:pPr algn="ctr" fontAlgn="b"/>
                      <a:r>
                        <a:rPr lang="fr-FR" sz="600" u="none" strike="noStrike" dirty="0">
                          <a:effectLst/>
                        </a:rPr>
                        <a:t>Total</a:t>
                      </a:r>
                      <a:endParaRPr lang="fr-FR" sz="600" b="1"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34</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637</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128</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711</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5</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266</a:t>
                      </a:r>
                      <a:endParaRPr lang="fr-FR" sz="600" b="0" i="0" u="none" strike="noStrike" dirty="0">
                        <a:effectLst/>
                        <a:latin typeface="Arial" panose="020B0604020202020204" pitchFamily="34" charset="0"/>
                      </a:endParaRPr>
                    </a:p>
                  </a:txBody>
                  <a:tcPr marL="5871" marR="5871" marT="5871" marB="0" anchor="b"/>
                </a:tc>
                <a:tc>
                  <a:txBody>
                    <a:bodyPr/>
                    <a:lstStyle/>
                    <a:p>
                      <a:pPr algn="ctr" fontAlgn="b"/>
                      <a:r>
                        <a:rPr lang="fr-FR" sz="600" u="none" strike="noStrike" dirty="0">
                          <a:effectLst/>
                        </a:rPr>
                        <a:t>73</a:t>
                      </a:r>
                      <a:endParaRPr lang="fr-FR" sz="600" b="0" i="0" u="none" strike="noStrike" dirty="0">
                        <a:effectLst/>
                        <a:latin typeface="Arial" panose="020B0604020202020204" pitchFamily="34" charset="0"/>
                      </a:endParaRPr>
                    </a:p>
                  </a:txBody>
                  <a:tcPr marL="5871" marR="5871" marT="5871" marB="0" anchor="b"/>
                </a:tc>
              </a:tr>
              <a:tr h="154745">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c>
                  <a:txBody>
                    <a:bodyPr/>
                    <a:lstStyle/>
                    <a:p>
                      <a:pPr algn="l" fontAlgn="b"/>
                      <a:endParaRPr lang="fr-FR" sz="600" b="0" i="0" u="none" strike="noStrike" dirty="0">
                        <a:effectLst/>
                        <a:latin typeface="Arial" panose="020B0604020202020204" pitchFamily="34" charset="0"/>
                      </a:endParaRPr>
                    </a:p>
                  </a:txBody>
                  <a:tcPr marL="5871" marR="5871" marT="5871" marB="0" anchor="b"/>
                </a:tc>
              </a:tr>
            </a:tbl>
          </a:graphicData>
        </a:graphic>
      </p:graphicFrame>
      <p:pic>
        <p:nvPicPr>
          <p:cNvPr id="6" name="Espace réservé du contenu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585029"/>
            <a:ext cx="4313238" cy="2859517"/>
          </a:xfrm>
        </p:spPr>
      </p:pic>
    </p:spTree>
    <p:extLst>
      <p:ext uri="{BB962C8B-B14F-4D97-AF65-F5344CB8AC3E}">
        <p14:creationId xmlns:p14="http://schemas.microsoft.com/office/powerpoint/2010/main" val="3372505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592924" y="624110"/>
            <a:ext cx="8911687" cy="527357"/>
          </a:xfrm>
        </p:spPr>
        <p:txBody>
          <a:bodyPr>
            <a:normAutofit/>
          </a:bodyPr>
          <a:lstStyle/>
          <a:p>
            <a:pPr algn="ctr"/>
            <a:r>
              <a:rPr lang="fr-FR" sz="2400" dirty="0" smtClean="0">
                <a:solidFill>
                  <a:schemeClr val="bg1"/>
                </a:solidFill>
              </a:rPr>
              <a:t>Commentaires et choix des tarifs.</a:t>
            </a:r>
            <a:endParaRPr lang="fr-FR" sz="2400" dirty="0">
              <a:solidFill>
                <a:schemeClr val="bg1"/>
              </a:solidFill>
            </a:endParaRPr>
          </a:p>
        </p:txBody>
      </p:sp>
      <p:sp>
        <p:nvSpPr>
          <p:cNvPr id="3" name="Espace réservé du contenu 2"/>
          <p:cNvSpPr>
            <a:spLocks noGrp="1"/>
          </p:cNvSpPr>
          <p:nvPr>
            <p:ph sz="half" idx="1"/>
          </p:nvPr>
        </p:nvSpPr>
        <p:spPr>
          <a:xfrm>
            <a:off x="644297" y="1316402"/>
            <a:ext cx="4313864" cy="4511400"/>
          </a:xfrm>
        </p:spPr>
        <p:txBody>
          <a:bodyPr/>
          <a:lstStyle/>
          <a:p>
            <a:r>
              <a:rPr lang="fr-FR" dirty="0"/>
              <a:t>BP pessimiste/ loyer ONF.</a:t>
            </a:r>
          </a:p>
          <a:p>
            <a:r>
              <a:rPr lang="fr-FR" dirty="0"/>
              <a:t>Répartition uniforme sur l’ensemble des sociétaires de l’augmentation du loyer ONF</a:t>
            </a:r>
          </a:p>
        </p:txBody>
      </p:sp>
      <p:sp>
        <p:nvSpPr>
          <p:cNvPr id="4" name="Espace réservé du contenu 3"/>
          <p:cNvSpPr>
            <a:spLocks noGrp="1"/>
          </p:cNvSpPr>
          <p:nvPr>
            <p:ph sz="half" idx="2"/>
          </p:nvPr>
        </p:nvSpPr>
        <p:spPr>
          <a:xfrm>
            <a:off x="7878136" y="1151467"/>
            <a:ext cx="4313864" cy="3506007"/>
          </a:xfrm>
        </p:spPr>
        <p:txBody>
          <a:bodyPr/>
          <a:lstStyle/>
          <a:p>
            <a:r>
              <a:rPr lang="fr-FR" dirty="0" smtClean="0"/>
              <a:t>Tarifs proposés : </a:t>
            </a:r>
          </a:p>
          <a:p>
            <a:pPr lvl="1"/>
            <a:r>
              <a:rPr lang="fr-FR" dirty="0" smtClean="0"/>
              <a:t>Sociétaires : 183</a:t>
            </a:r>
          </a:p>
          <a:p>
            <a:pPr lvl="1"/>
            <a:r>
              <a:rPr lang="fr-FR" dirty="0" smtClean="0"/>
              <a:t>½ sociétaires : 246</a:t>
            </a:r>
          </a:p>
          <a:p>
            <a:pPr lvl="1"/>
            <a:r>
              <a:rPr lang="fr-FR" dirty="0" smtClean="0"/>
              <a:t>Extérieurs : 413</a:t>
            </a:r>
          </a:p>
          <a:p>
            <a:pPr lvl="1"/>
            <a:r>
              <a:rPr lang="fr-FR" dirty="0" smtClean="0"/>
              <a:t>St. Agnan : 382</a:t>
            </a:r>
          </a:p>
        </p:txBody>
      </p:sp>
    </p:spTree>
    <p:extLst>
      <p:ext uri="{BB962C8B-B14F-4D97-AF65-F5344CB8AC3E}">
        <p14:creationId xmlns:p14="http://schemas.microsoft.com/office/powerpoint/2010/main" val="1746097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592924" y="852710"/>
            <a:ext cx="8911687" cy="445512"/>
          </a:xfrm>
        </p:spPr>
        <p:txBody>
          <a:bodyPr>
            <a:normAutofit fontScale="90000"/>
          </a:bodyPr>
          <a:lstStyle/>
          <a:p>
            <a:r>
              <a:rPr lang="fr-FR" sz="2400" dirty="0" smtClean="0"/>
              <a:t>Pour la saison à venir ……………..</a:t>
            </a:r>
            <a:endParaRPr lang="fr-FR" sz="2400" dirty="0"/>
          </a:p>
        </p:txBody>
      </p:sp>
      <p:sp>
        <p:nvSpPr>
          <p:cNvPr id="3" name="Espace réservé du contenu 2"/>
          <p:cNvSpPr>
            <a:spLocks noGrp="1"/>
          </p:cNvSpPr>
          <p:nvPr>
            <p:ph sz="half" idx="1"/>
          </p:nvPr>
        </p:nvSpPr>
        <p:spPr>
          <a:xfrm>
            <a:off x="2589212" y="1501422"/>
            <a:ext cx="4313864" cy="4409800"/>
          </a:xfrm>
        </p:spPr>
        <p:txBody>
          <a:bodyPr>
            <a:normAutofit fontScale="85000" lnSpcReduction="20000"/>
          </a:bodyPr>
          <a:lstStyle/>
          <a:p>
            <a:r>
              <a:rPr lang="fr-FR" dirty="0" smtClean="0"/>
              <a:t>Rappels utiles soumis au vote:</a:t>
            </a:r>
          </a:p>
          <a:p>
            <a:pPr lvl="1"/>
            <a:r>
              <a:rPr lang="fr-FR" dirty="0" smtClean="0"/>
              <a:t>Discussion du bail ONF</a:t>
            </a:r>
          </a:p>
          <a:p>
            <a:pPr lvl="1"/>
            <a:r>
              <a:rPr lang="fr-FR" dirty="0" smtClean="0"/>
              <a:t>Règlement intérieur : confirmation des dispositions mises en place pour la chasse du cerf. </a:t>
            </a:r>
          </a:p>
          <a:p>
            <a:pPr lvl="1"/>
            <a:r>
              <a:rPr lang="fr-FR" dirty="0" smtClean="0"/>
              <a:t>Fête de l’alpage </a:t>
            </a:r>
            <a:r>
              <a:rPr lang="fr-FR" smtClean="0"/>
              <a:t>le 23 </a:t>
            </a:r>
            <a:r>
              <a:rPr lang="fr-FR" dirty="0" smtClean="0"/>
              <a:t>Août</a:t>
            </a:r>
          </a:p>
          <a:p>
            <a:pPr lvl="1"/>
            <a:r>
              <a:rPr lang="fr-FR" dirty="0" smtClean="0"/>
              <a:t>Journée un dimanche à la chasse au mois d’octobre. </a:t>
            </a:r>
          </a:p>
          <a:p>
            <a:pPr lvl="1"/>
            <a:r>
              <a:rPr lang="fr-FR" dirty="0" smtClean="0"/>
              <a:t>Entretien local peinture nettoyage. Définir des dates.</a:t>
            </a:r>
          </a:p>
          <a:p>
            <a:r>
              <a:rPr lang="fr-FR" dirty="0" smtClean="0"/>
              <a:t>Infos  :</a:t>
            </a:r>
          </a:p>
          <a:p>
            <a:pPr lvl="1"/>
            <a:r>
              <a:rPr lang="fr-FR" dirty="0" smtClean="0"/>
              <a:t>Comptages :</a:t>
            </a:r>
          </a:p>
          <a:p>
            <a:pPr lvl="2"/>
            <a:r>
              <a:rPr lang="fr-FR" dirty="0" smtClean="0"/>
              <a:t>Chamois le samedi 7 novembre (report le 14). « Comptage lourd ».</a:t>
            </a:r>
          </a:p>
          <a:p>
            <a:pPr lvl="2"/>
            <a:r>
              <a:rPr lang="fr-FR" dirty="0" smtClean="0"/>
              <a:t>Coq le 9 Août , (report le 16). Comptage au chien. </a:t>
            </a:r>
          </a:p>
          <a:p>
            <a:pPr lvl="1"/>
            <a:r>
              <a:rPr lang="fr-FR" dirty="0" smtClean="0"/>
              <a:t>Vente des cartes. </a:t>
            </a:r>
          </a:p>
          <a:p>
            <a:pPr lvl="1"/>
            <a:endParaRPr lang="fr-FR" dirty="0"/>
          </a:p>
        </p:txBody>
      </p:sp>
      <p:pic>
        <p:nvPicPr>
          <p:cNvPr id="5" name="Espace réservé du contenu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91375" y="2397324"/>
            <a:ext cx="4313238" cy="3234928"/>
          </a:xfrm>
        </p:spPr>
      </p:pic>
    </p:spTree>
    <p:extLst>
      <p:ext uri="{BB962C8B-B14F-4D97-AF65-F5344CB8AC3E}">
        <p14:creationId xmlns:p14="http://schemas.microsoft.com/office/powerpoint/2010/main" val="2035910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QUESTIONS DIVERSES ………</a:t>
            </a:r>
            <a:endParaRPr lang="fr-FR" sz="2400" dirty="0"/>
          </a:p>
        </p:txBody>
      </p:sp>
      <p:sp>
        <p:nvSpPr>
          <p:cNvPr id="3" name="Espace réservé du contenu 2"/>
          <p:cNvSpPr>
            <a:spLocks noGrp="1"/>
          </p:cNvSpPr>
          <p:nvPr>
            <p:ph sz="half" idx="1"/>
          </p:nvPr>
        </p:nvSpPr>
        <p:spPr/>
        <p:txBody>
          <a:bodyPr>
            <a:normAutofit/>
          </a:bodyPr>
          <a:lstStyle/>
          <a:p>
            <a:r>
              <a:rPr lang="fr-FR" sz="2000" dirty="0" smtClean="0"/>
              <a:t>VOUS AVEZ LA PAROLE !</a:t>
            </a:r>
            <a:endParaRPr lang="fr-FR" sz="2000" dirty="0"/>
          </a:p>
        </p:txBody>
      </p:sp>
      <p:pic>
        <p:nvPicPr>
          <p:cNvPr id="5" name="Espace réservé du conten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397324"/>
            <a:ext cx="4313238" cy="3234928"/>
          </a:xfrm>
        </p:spPr>
      </p:pic>
    </p:spTree>
    <p:extLst>
      <p:ext uri="{BB962C8B-B14F-4D97-AF65-F5344CB8AC3E}">
        <p14:creationId xmlns:p14="http://schemas.microsoft.com/office/powerpoint/2010/main" val="3714699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2000"/>
          </a:stretch>
        </a:blipFill>
        <a:effectLst/>
      </p:bgPr>
    </p:bg>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dirty="0" smtClean="0">
                <a:solidFill>
                  <a:schemeClr val="bg1"/>
                </a:solidFill>
              </a:rPr>
              <a:t>Merci de votre attention……..</a:t>
            </a:r>
            <a:endParaRPr lang="fr-FR" b="1" dirty="0">
              <a:solidFill>
                <a:schemeClr val="bg1"/>
              </a:solidFill>
            </a:endParaRPr>
          </a:p>
        </p:txBody>
      </p:sp>
      <p:sp>
        <p:nvSpPr>
          <p:cNvPr id="6" name="Espace réservé du texte 5"/>
          <p:cNvSpPr>
            <a:spLocks noGrp="1"/>
          </p:cNvSpPr>
          <p:nvPr>
            <p:ph type="body" idx="1"/>
          </p:nvPr>
        </p:nvSpPr>
        <p:spPr>
          <a:xfrm>
            <a:off x="2409103" y="4610784"/>
            <a:ext cx="8915399" cy="860400"/>
          </a:xfrm>
        </p:spPr>
        <p:txBody>
          <a:bodyPr>
            <a:normAutofit/>
          </a:bodyPr>
          <a:lstStyle/>
          <a:p>
            <a:r>
              <a:rPr lang="fr-FR" sz="2800" b="1" dirty="0" smtClean="0">
                <a:solidFill>
                  <a:schemeClr val="bg1"/>
                </a:solidFill>
              </a:rPr>
              <a:t>……… à l’Apéro !!!!!</a:t>
            </a:r>
            <a:endParaRPr lang="fr-FR" sz="2800" b="1" dirty="0">
              <a:solidFill>
                <a:schemeClr val="bg1"/>
              </a:solidFill>
            </a:endParaRPr>
          </a:p>
        </p:txBody>
      </p:sp>
    </p:spTree>
    <p:extLst>
      <p:ext uri="{BB962C8B-B14F-4D97-AF65-F5344CB8AC3E}">
        <p14:creationId xmlns:p14="http://schemas.microsoft.com/office/powerpoint/2010/main" val="399587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Ordre du jour</a:t>
            </a:r>
            <a:endParaRPr lang="fr-FR" sz="2800" dirty="0"/>
          </a:p>
        </p:txBody>
      </p:sp>
      <p:sp>
        <p:nvSpPr>
          <p:cNvPr id="4" name="Espace réservé du texte 3"/>
          <p:cNvSpPr>
            <a:spLocks noGrp="1"/>
          </p:cNvSpPr>
          <p:nvPr>
            <p:ph type="body" idx="1"/>
          </p:nvPr>
        </p:nvSpPr>
        <p:spPr/>
        <p:txBody>
          <a:bodyPr/>
          <a:lstStyle/>
          <a:p>
            <a:pPr algn="ctr"/>
            <a:r>
              <a:rPr lang="fr-FR" dirty="0" smtClean="0"/>
              <a:t>Bilan</a:t>
            </a:r>
            <a:endParaRPr lang="fr-FR" dirty="0"/>
          </a:p>
        </p:txBody>
      </p:sp>
      <p:sp>
        <p:nvSpPr>
          <p:cNvPr id="3" name="Espace réservé du contenu 2"/>
          <p:cNvSpPr>
            <a:spLocks noGrp="1"/>
          </p:cNvSpPr>
          <p:nvPr>
            <p:ph sz="half" idx="2"/>
          </p:nvPr>
        </p:nvSpPr>
        <p:spPr/>
        <p:txBody>
          <a:bodyPr>
            <a:normAutofit/>
          </a:bodyPr>
          <a:lstStyle/>
          <a:p>
            <a:r>
              <a:rPr lang="fr-FR" dirty="0" smtClean="0"/>
              <a:t>Rapport moral: </a:t>
            </a:r>
          </a:p>
          <a:p>
            <a:pPr lvl="1"/>
            <a:r>
              <a:rPr lang="fr-FR" dirty="0" smtClean="0"/>
              <a:t>Administratif</a:t>
            </a:r>
          </a:p>
          <a:p>
            <a:pPr lvl="1"/>
            <a:r>
              <a:rPr lang="fr-FR" dirty="0" smtClean="0"/>
              <a:t>Associatif</a:t>
            </a:r>
          </a:p>
          <a:p>
            <a:pPr lvl="1"/>
            <a:r>
              <a:rPr lang="fr-FR" dirty="0" smtClean="0"/>
              <a:t>Cynégétique</a:t>
            </a:r>
          </a:p>
          <a:p>
            <a:r>
              <a:rPr lang="fr-FR" dirty="0" smtClean="0"/>
              <a:t>Rapport financier :</a:t>
            </a:r>
          </a:p>
          <a:p>
            <a:pPr lvl="1"/>
            <a:r>
              <a:rPr lang="fr-FR" dirty="0" smtClean="0"/>
              <a:t> bilan 2014 - BP 2015 – tarifs adhésions</a:t>
            </a:r>
          </a:p>
          <a:p>
            <a:pPr lvl="1"/>
            <a:endParaRPr lang="fr-FR" dirty="0"/>
          </a:p>
        </p:txBody>
      </p:sp>
      <p:sp>
        <p:nvSpPr>
          <p:cNvPr id="5" name="Espace réservé du texte 4"/>
          <p:cNvSpPr>
            <a:spLocks noGrp="1"/>
          </p:cNvSpPr>
          <p:nvPr>
            <p:ph type="body" sz="quarter" idx="3"/>
          </p:nvPr>
        </p:nvSpPr>
        <p:spPr/>
        <p:txBody>
          <a:bodyPr/>
          <a:lstStyle/>
          <a:p>
            <a:pPr algn="ctr"/>
            <a:r>
              <a:rPr lang="fr-FR" dirty="0"/>
              <a:t>P</a:t>
            </a:r>
            <a:r>
              <a:rPr lang="fr-FR" dirty="0" smtClean="0"/>
              <a:t>rojets</a:t>
            </a:r>
            <a:endParaRPr lang="fr-FR" dirty="0"/>
          </a:p>
        </p:txBody>
      </p:sp>
      <p:sp>
        <p:nvSpPr>
          <p:cNvPr id="6" name="Espace réservé du contenu 5"/>
          <p:cNvSpPr>
            <a:spLocks noGrp="1"/>
          </p:cNvSpPr>
          <p:nvPr>
            <p:ph sz="quarter" idx="4"/>
          </p:nvPr>
        </p:nvSpPr>
        <p:spPr/>
        <p:txBody>
          <a:bodyPr/>
          <a:lstStyle/>
          <a:p>
            <a:r>
              <a:rPr lang="fr-FR" dirty="0" smtClean="0"/>
              <a:t>Règlement intérieur</a:t>
            </a:r>
          </a:p>
          <a:p>
            <a:r>
              <a:rPr lang="fr-FR" dirty="0" smtClean="0"/>
              <a:t>Fête de l’alpage</a:t>
            </a:r>
          </a:p>
          <a:p>
            <a:r>
              <a:rPr lang="fr-FR" dirty="0" smtClean="0"/>
              <a:t>Un dimanche à la chasse</a:t>
            </a:r>
          </a:p>
          <a:p>
            <a:r>
              <a:rPr lang="fr-FR" dirty="0" smtClean="0"/>
              <a:t>Comptage chamois</a:t>
            </a:r>
          </a:p>
          <a:p>
            <a:r>
              <a:rPr lang="fr-FR" dirty="0" smtClean="0"/>
              <a:t>Entretien local</a:t>
            </a:r>
            <a:endParaRPr lang="fr-FR" dirty="0"/>
          </a:p>
        </p:txBody>
      </p:sp>
    </p:spTree>
    <p:extLst>
      <p:ext uri="{BB962C8B-B14F-4D97-AF65-F5344CB8AC3E}">
        <p14:creationId xmlns:p14="http://schemas.microsoft.com/office/powerpoint/2010/main" val="471984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592924" y="624110"/>
            <a:ext cx="8911687" cy="638633"/>
          </a:xfrm>
        </p:spPr>
        <p:txBody>
          <a:bodyPr>
            <a:normAutofit/>
          </a:bodyPr>
          <a:lstStyle/>
          <a:p>
            <a:r>
              <a:rPr lang="fr-FR" sz="2800" dirty="0" smtClean="0"/>
              <a:t>RAPPORT  MORAL</a:t>
            </a:r>
            <a:endParaRPr lang="fr-FR" sz="2800" dirty="0"/>
          </a:p>
        </p:txBody>
      </p:sp>
      <p:sp>
        <p:nvSpPr>
          <p:cNvPr id="3" name="Espace réservé du texte 2"/>
          <p:cNvSpPr>
            <a:spLocks noGrp="1"/>
          </p:cNvSpPr>
          <p:nvPr>
            <p:ph type="body" idx="1"/>
          </p:nvPr>
        </p:nvSpPr>
        <p:spPr/>
        <p:txBody>
          <a:bodyPr/>
          <a:lstStyle/>
          <a:p>
            <a:r>
              <a:rPr lang="fr-FR" dirty="0" smtClean="0"/>
              <a:t>Administratif</a:t>
            </a:r>
            <a:endParaRPr lang="fr-FR" dirty="0"/>
          </a:p>
        </p:txBody>
      </p:sp>
      <p:sp>
        <p:nvSpPr>
          <p:cNvPr id="4" name="Espace réservé du contenu 3"/>
          <p:cNvSpPr>
            <a:spLocks noGrp="1"/>
          </p:cNvSpPr>
          <p:nvPr>
            <p:ph sz="half" idx="2"/>
          </p:nvPr>
        </p:nvSpPr>
        <p:spPr/>
        <p:txBody>
          <a:bodyPr>
            <a:normAutofit fontScale="77500" lnSpcReduction="20000"/>
          </a:bodyPr>
          <a:lstStyle/>
          <a:p>
            <a:r>
              <a:rPr lang="fr-FR" dirty="0" smtClean="0"/>
              <a:t>FDCI</a:t>
            </a:r>
          </a:p>
          <a:p>
            <a:pPr lvl="1"/>
            <a:r>
              <a:rPr lang="fr-FR" dirty="0" smtClean="0"/>
              <a:t>Sécurité, réunions de secteur, collaboration avec techniciens</a:t>
            </a:r>
          </a:p>
          <a:p>
            <a:r>
              <a:rPr lang="fr-FR" dirty="0" smtClean="0"/>
              <a:t>GIC </a:t>
            </a:r>
          </a:p>
          <a:p>
            <a:pPr lvl="1"/>
            <a:r>
              <a:rPr lang="fr-FR" dirty="0" smtClean="0"/>
              <a:t>rythme de croisière tendance à la stabilisation des effectifs</a:t>
            </a:r>
          </a:p>
          <a:p>
            <a:r>
              <a:rPr lang="fr-FR" dirty="0" smtClean="0"/>
              <a:t>Hauts plateaux</a:t>
            </a:r>
          </a:p>
          <a:p>
            <a:pPr lvl="1"/>
            <a:r>
              <a:rPr lang="fr-FR" dirty="0" smtClean="0"/>
              <a:t> modifications du règlement intérieur de la réserve.</a:t>
            </a:r>
          </a:p>
          <a:p>
            <a:r>
              <a:rPr lang="fr-FR" dirty="0" smtClean="0"/>
              <a:t>ONF </a:t>
            </a:r>
          </a:p>
          <a:p>
            <a:pPr lvl="1"/>
            <a:r>
              <a:rPr lang="fr-FR" dirty="0" smtClean="0"/>
              <a:t>dernière année location, nouveau bail en 2016.</a:t>
            </a:r>
          </a:p>
          <a:p>
            <a:r>
              <a:rPr lang="fr-FR" dirty="0" smtClean="0"/>
              <a:t>Mairie</a:t>
            </a:r>
          </a:p>
          <a:p>
            <a:pPr marL="0" indent="0">
              <a:buNone/>
            </a:pPr>
            <a:endParaRPr lang="fr-FR" dirty="0" smtClean="0"/>
          </a:p>
          <a:p>
            <a:endParaRPr lang="fr-FR" dirty="0"/>
          </a:p>
        </p:txBody>
      </p:sp>
      <p:sp>
        <p:nvSpPr>
          <p:cNvPr id="5" name="Espace réservé du texte 4"/>
          <p:cNvSpPr>
            <a:spLocks noGrp="1"/>
          </p:cNvSpPr>
          <p:nvPr>
            <p:ph type="body" sz="quarter" idx="3"/>
          </p:nvPr>
        </p:nvSpPr>
        <p:spPr/>
        <p:txBody>
          <a:bodyPr/>
          <a:lstStyle/>
          <a:p>
            <a:r>
              <a:rPr lang="fr-FR" dirty="0" smtClean="0"/>
              <a:t>Associatif</a:t>
            </a:r>
            <a:endParaRPr lang="fr-FR" dirty="0"/>
          </a:p>
        </p:txBody>
      </p:sp>
      <p:sp>
        <p:nvSpPr>
          <p:cNvPr id="6" name="Espace réservé du contenu 5"/>
          <p:cNvSpPr>
            <a:spLocks noGrp="1"/>
          </p:cNvSpPr>
          <p:nvPr>
            <p:ph sz="quarter" idx="4"/>
          </p:nvPr>
        </p:nvSpPr>
        <p:spPr/>
        <p:txBody>
          <a:bodyPr>
            <a:normAutofit/>
          </a:bodyPr>
          <a:lstStyle/>
          <a:p>
            <a:pPr lvl="1"/>
            <a:r>
              <a:rPr lang="fr-FR" u="sng" dirty="0"/>
              <a:t>Vie associative</a:t>
            </a:r>
            <a:r>
              <a:rPr lang="fr-FR" dirty="0"/>
              <a:t> : participation à la vie locale dans le cadre de la fête de l’alpage et également de la journée </a:t>
            </a:r>
            <a:r>
              <a:rPr lang="fr-FR" dirty="0" err="1"/>
              <a:t>Gresse</a:t>
            </a:r>
            <a:r>
              <a:rPr lang="fr-FR" dirty="0"/>
              <a:t> propre. Quelques casses croute lors de parties de chasse ou réunions. Réunions de bureaux régulières pour gérer les intérêts de l’</a:t>
            </a:r>
            <a:r>
              <a:rPr lang="fr-FR" dirty="0" err="1"/>
              <a:t>Acca</a:t>
            </a:r>
            <a:r>
              <a:rPr lang="fr-FR" dirty="0"/>
              <a:t>. Réponses aux sollicitations de la mairie. Cette année présence appréciée lors de temps d’encadrement du périscolaire </a:t>
            </a:r>
            <a:r>
              <a:rPr lang="fr-FR" dirty="0" smtClean="0"/>
              <a:t>.</a:t>
            </a:r>
            <a:endParaRPr lang="fr-FR" dirty="0"/>
          </a:p>
          <a:p>
            <a:endParaRPr lang="fr-FR" dirty="0"/>
          </a:p>
        </p:txBody>
      </p:sp>
    </p:spTree>
    <p:extLst>
      <p:ext uri="{BB962C8B-B14F-4D97-AF65-F5344CB8AC3E}">
        <p14:creationId xmlns:p14="http://schemas.microsoft.com/office/powerpoint/2010/main" val="2262403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dirty="0" smtClean="0"/>
              <a:t>RAPPORT  MORAL</a:t>
            </a:r>
            <a:endParaRPr lang="fr-FR" sz="2800" dirty="0"/>
          </a:p>
        </p:txBody>
      </p:sp>
      <p:sp>
        <p:nvSpPr>
          <p:cNvPr id="8" name="Espace réservé du texte 7"/>
          <p:cNvSpPr>
            <a:spLocks noGrp="1"/>
          </p:cNvSpPr>
          <p:nvPr>
            <p:ph type="body" idx="1"/>
          </p:nvPr>
        </p:nvSpPr>
        <p:spPr>
          <a:xfrm>
            <a:off x="2257202" y="2113301"/>
            <a:ext cx="3992732" cy="576262"/>
          </a:xfrm>
        </p:spPr>
        <p:txBody>
          <a:bodyPr/>
          <a:lstStyle/>
          <a:p>
            <a:r>
              <a:rPr lang="fr-FR" sz="2000" dirty="0" smtClean="0"/>
              <a:t>Cynégétique</a:t>
            </a:r>
            <a:endParaRPr lang="fr-FR" sz="2000" dirty="0"/>
          </a:p>
        </p:txBody>
      </p:sp>
      <p:sp>
        <p:nvSpPr>
          <p:cNvPr id="3" name="Espace réservé du contenu 2"/>
          <p:cNvSpPr>
            <a:spLocks noGrp="1"/>
          </p:cNvSpPr>
          <p:nvPr>
            <p:ph sz="half" idx="2"/>
          </p:nvPr>
        </p:nvSpPr>
        <p:spPr>
          <a:xfrm>
            <a:off x="1611085" y="2545738"/>
            <a:ext cx="3567893" cy="3354060"/>
          </a:xfrm>
        </p:spPr>
        <p:txBody>
          <a:bodyPr>
            <a:normAutofit/>
          </a:bodyPr>
          <a:lstStyle/>
          <a:p>
            <a:pPr marL="0" indent="0">
              <a:buNone/>
            </a:pPr>
            <a:endParaRPr lang="fr-FR" sz="2000" dirty="0" smtClean="0"/>
          </a:p>
          <a:p>
            <a:pPr lvl="2"/>
            <a:r>
              <a:rPr lang="fr-FR" sz="1400" dirty="0" smtClean="0"/>
              <a:t>Comptages : cerfs, chevreuil, tétras, chamois.</a:t>
            </a:r>
          </a:p>
          <a:p>
            <a:pPr lvl="2"/>
            <a:r>
              <a:rPr lang="fr-FR" sz="1400" dirty="0" smtClean="0"/>
              <a:t>Plans de chasse :  bon taux de réalisation pour toutes les espèces.</a:t>
            </a:r>
          </a:p>
          <a:p>
            <a:pPr lvl="2"/>
            <a:r>
              <a:rPr lang="fr-FR" sz="1400" dirty="0" smtClean="0"/>
              <a:t>Demandes : idem 2014, puisque nous sommes dans le cadre d’un plan triennal. </a:t>
            </a:r>
            <a:endParaRPr lang="fr-FR" sz="1400" dirty="0"/>
          </a:p>
        </p:txBody>
      </p:sp>
      <p:sp>
        <p:nvSpPr>
          <p:cNvPr id="9" name="Espace réservé du texte 8"/>
          <p:cNvSpPr>
            <a:spLocks noGrp="1"/>
          </p:cNvSpPr>
          <p:nvPr>
            <p:ph type="body" sz="quarter" idx="3"/>
          </p:nvPr>
        </p:nvSpPr>
        <p:spPr>
          <a:xfrm>
            <a:off x="6754027" y="1616869"/>
            <a:ext cx="3999001" cy="576262"/>
          </a:xfrm>
        </p:spPr>
        <p:txBody>
          <a:bodyPr/>
          <a:lstStyle/>
          <a:p>
            <a:r>
              <a:rPr lang="fr-FR" sz="2000" dirty="0" smtClean="0"/>
              <a:t>Comptages</a:t>
            </a:r>
            <a:endParaRPr lang="fr-FR" sz="2000" dirty="0"/>
          </a:p>
        </p:txBody>
      </p:sp>
      <p:graphicFrame>
        <p:nvGraphicFramePr>
          <p:cNvPr id="11" name="Espace réservé du contenu 10"/>
          <p:cNvGraphicFramePr>
            <a:graphicFrameLocks noGrp="1"/>
          </p:cNvGraphicFramePr>
          <p:nvPr>
            <p:ph sz="quarter" idx="4"/>
            <p:extLst>
              <p:ext uri="{D42A27DB-BD31-4B8C-83A1-F6EECF244321}">
                <p14:modId xmlns:p14="http://schemas.microsoft.com/office/powerpoint/2010/main" val="1929327050"/>
              </p:ext>
            </p:extLst>
          </p:nvPr>
        </p:nvGraphicFramePr>
        <p:xfrm>
          <a:off x="5876295" y="2589214"/>
          <a:ext cx="5376536" cy="3485964"/>
        </p:xfrm>
        <a:graphic>
          <a:graphicData uri="http://schemas.openxmlformats.org/drawingml/2006/table">
            <a:tbl>
              <a:tblPr>
                <a:tableStyleId>{5C22544A-7EE6-4342-B048-85BDC9FD1C3A}</a:tableStyleId>
              </a:tblPr>
              <a:tblGrid>
                <a:gridCol w="815450"/>
                <a:gridCol w="1039143"/>
                <a:gridCol w="1200730"/>
                <a:gridCol w="1096706"/>
                <a:gridCol w="1224507"/>
              </a:tblGrid>
              <a:tr h="151661">
                <a:tc>
                  <a:txBody>
                    <a:bodyPr/>
                    <a:lstStyle/>
                    <a:p>
                      <a:pPr algn="l" fontAlgn="b"/>
                      <a:endParaRPr lang="fr-FR" sz="900" b="0" i="0" u="none" strike="noStrike" dirty="0">
                        <a:effectLst/>
                        <a:latin typeface="Arial" panose="020B0604020202020204" pitchFamily="34" charset="0"/>
                      </a:endParaRPr>
                    </a:p>
                  </a:txBody>
                  <a:tcPr marL="8921" marR="8921" marT="8921" marB="0" anchor="b"/>
                </a:tc>
                <a:tc>
                  <a:txBody>
                    <a:bodyPr/>
                    <a:lstStyle/>
                    <a:p>
                      <a:pPr algn="l" fontAlgn="b"/>
                      <a:endParaRPr lang="fr-FR" sz="900" b="0" i="0" u="none" strike="noStrike" dirty="0">
                        <a:effectLst/>
                        <a:latin typeface="Arial" panose="020B0604020202020204" pitchFamily="34" charset="0"/>
                      </a:endParaRPr>
                    </a:p>
                  </a:txBody>
                  <a:tcPr marL="8921" marR="8921" marT="8921" marB="0" anchor="b"/>
                </a:tc>
                <a:tc>
                  <a:txBody>
                    <a:bodyPr/>
                    <a:lstStyle/>
                    <a:p>
                      <a:pPr algn="l" fontAlgn="b"/>
                      <a:r>
                        <a:rPr lang="fr-FR" sz="900" u="none" strike="noStrike" dirty="0">
                          <a:effectLst/>
                        </a:rPr>
                        <a:t>COMPTAGES 2015</a:t>
                      </a:r>
                      <a:endParaRPr lang="fr-FR" sz="900" b="0" i="0" u="none" strike="noStrike" dirty="0">
                        <a:effectLst/>
                        <a:latin typeface="Arial" panose="020B0604020202020204" pitchFamily="34" charset="0"/>
                      </a:endParaRPr>
                    </a:p>
                  </a:txBody>
                  <a:tcPr marL="8921" marR="8921" marT="8921" marB="0" anchor="b"/>
                </a:tc>
                <a:tc>
                  <a:txBody>
                    <a:bodyPr/>
                    <a:lstStyle/>
                    <a:p>
                      <a:pPr algn="l" fontAlgn="b"/>
                      <a:endParaRPr lang="fr-FR" sz="900" b="0" i="0" u="none" strike="noStrike" dirty="0">
                        <a:effectLst/>
                        <a:latin typeface="Arial" panose="020B0604020202020204" pitchFamily="34" charset="0"/>
                      </a:endParaRPr>
                    </a:p>
                  </a:txBody>
                  <a:tcPr marL="8921" marR="8921" marT="8921" marB="0" anchor="b"/>
                </a:tc>
                <a:tc>
                  <a:txBody>
                    <a:bodyPr/>
                    <a:lstStyle/>
                    <a:p>
                      <a:pPr algn="l" fontAlgn="b"/>
                      <a:endParaRPr lang="fr-FR" sz="900" b="0" i="0" u="none" strike="noStrike" dirty="0">
                        <a:effectLst/>
                        <a:latin typeface="Arial" panose="020B0604020202020204" pitchFamily="34" charset="0"/>
                      </a:endParaRPr>
                    </a:p>
                  </a:txBody>
                  <a:tcPr marL="8921" marR="8921" marT="8921" marB="0" anchor="b"/>
                </a:tc>
              </a:tr>
              <a:tr h="160582">
                <a:tc>
                  <a:txBody>
                    <a:bodyPr/>
                    <a:lstStyle/>
                    <a:p>
                      <a:pPr algn="l" fontAlgn="b"/>
                      <a:endParaRPr lang="fr-FR" sz="900" b="0" i="0" u="none" strike="noStrike" dirty="0">
                        <a:effectLst/>
                        <a:latin typeface="Arial" panose="020B0604020202020204" pitchFamily="34" charset="0"/>
                      </a:endParaRPr>
                    </a:p>
                  </a:txBody>
                  <a:tcPr marL="8921" marR="8921" marT="8921" marB="0" anchor="b"/>
                </a:tc>
                <a:tc>
                  <a:txBody>
                    <a:bodyPr/>
                    <a:lstStyle/>
                    <a:p>
                      <a:pPr algn="l" fontAlgn="b"/>
                      <a:endParaRPr lang="fr-FR" sz="900" b="0" i="0" u="none" strike="noStrike" dirty="0">
                        <a:effectLst/>
                        <a:latin typeface="Arial" panose="020B0604020202020204" pitchFamily="34" charset="0"/>
                      </a:endParaRPr>
                    </a:p>
                  </a:txBody>
                  <a:tcPr marL="8921" marR="8921" marT="8921" marB="0" anchor="b"/>
                </a:tc>
                <a:tc>
                  <a:txBody>
                    <a:bodyPr/>
                    <a:lstStyle/>
                    <a:p>
                      <a:pPr algn="l" fontAlgn="b"/>
                      <a:endParaRPr lang="fr-FR" sz="900" b="0" i="0" u="none" strike="noStrike" dirty="0">
                        <a:effectLst/>
                        <a:latin typeface="Arial" panose="020B0604020202020204" pitchFamily="34" charset="0"/>
                      </a:endParaRPr>
                    </a:p>
                  </a:txBody>
                  <a:tcPr marL="8921" marR="8921" marT="8921" marB="0" anchor="b"/>
                </a:tc>
                <a:tc>
                  <a:txBody>
                    <a:bodyPr/>
                    <a:lstStyle/>
                    <a:p>
                      <a:pPr algn="l" fontAlgn="b"/>
                      <a:endParaRPr lang="fr-FR" sz="900" b="0" i="0" u="none" strike="noStrike" dirty="0">
                        <a:effectLst/>
                        <a:latin typeface="Arial" panose="020B0604020202020204" pitchFamily="34" charset="0"/>
                      </a:endParaRPr>
                    </a:p>
                  </a:txBody>
                  <a:tcPr marL="8921" marR="8921" marT="8921" marB="0" anchor="b"/>
                </a:tc>
                <a:tc>
                  <a:txBody>
                    <a:bodyPr/>
                    <a:lstStyle/>
                    <a:p>
                      <a:pPr algn="l" fontAlgn="b"/>
                      <a:endParaRPr lang="fr-FR" sz="900" b="0" i="0" u="none" strike="noStrike" dirty="0">
                        <a:effectLst/>
                        <a:latin typeface="Arial" panose="020B0604020202020204" pitchFamily="34" charset="0"/>
                      </a:endParaRPr>
                    </a:p>
                  </a:txBody>
                  <a:tcPr marL="8921" marR="8921" marT="8921" marB="0" anchor="b"/>
                </a:tc>
              </a:tr>
              <a:tr h="151661">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r>
              <a:tr h="151661">
                <a:tc>
                  <a:txBody>
                    <a:bodyPr/>
                    <a:lstStyle/>
                    <a:p>
                      <a:pPr algn="ctr" fontAlgn="b"/>
                      <a:r>
                        <a:rPr lang="fr-FR" sz="900" u="none" strike="noStrike" dirty="0">
                          <a:effectLst/>
                        </a:rPr>
                        <a:t>Dates</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29-mars-15</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2 Avril 2015.</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16-avr-15</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30-avr-15</a:t>
                      </a:r>
                      <a:endParaRPr lang="fr-FR" sz="900" b="0" i="0" u="none" strike="noStrike" dirty="0">
                        <a:effectLst/>
                        <a:latin typeface="Arial" panose="020B0604020202020204" pitchFamily="34" charset="0"/>
                      </a:endParaRPr>
                    </a:p>
                  </a:txBody>
                  <a:tcPr marL="8921" marR="8921" marT="8921" marB="0" anchor="b"/>
                </a:tc>
              </a:tr>
              <a:tr h="160582">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r>
              <a:tr h="294401">
                <a:tc>
                  <a:txBody>
                    <a:bodyPr/>
                    <a:lstStyle/>
                    <a:p>
                      <a:pPr algn="ctr" fontAlgn="b"/>
                      <a:r>
                        <a:rPr lang="fr-FR" sz="900" u="none" strike="noStrike" dirty="0">
                          <a:effectLst/>
                        </a:rPr>
                        <a:t>Responsables</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Guy Cotte</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G. </a:t>
                      </a:r>
                      <a:r>
                        <a:rPr lang="fr-FR" sz="900" u="none" strike="noStrike" dirty="0" err="1">
                          <a:effectLst/>
                        </a:rPr>
                        <a:t>Esposito</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a:effectLst/>
                        </a:rPr>
                        <a:t>N. Delamarche</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A. Claret/ C. Naud</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Météo</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Beau</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Vent</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Chevreuils</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15</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33</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79</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38</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Cerfs</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12</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2</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23</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21</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Lièvres</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9</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11</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12</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5</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Sangliers</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6</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0</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3</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4</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Renards</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7</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9</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7</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2</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Blaireaux</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1</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1</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4</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1</a:t>
                      </a:r>
                      <a:endParaRPr lang="fr-FR" sz="900" b="0" i="0" u="none" strike="noStrike">
                        <a:effectLst/>
                        <a:latin typeface="Arial" panose="020B0604020202020204" pitchFamily="34" charset="0"/>
                      </a:endParaRPr>
                    </a:p>
                  </a:txBody>
                  <a:tcPr marL="8921" marR="8921" marT="8921" marB="0" anchor="b"/>
                </a:tc>
              </a:tr>
              <a:tr h="160582">
                <a:tc>
                  <a:txBody>
                    <a:bodyPr/>
                    <a:lstStyle/>
                    <a:p>
                      <a:pPr algn="ctr" fontAlgn="b"/>
                      <a:r>
                        <a:rPr lang="fr-FR" sz="900" u="none" strike="noStrike">
                          <a:effectLst/>
                        </a:rPr>
                        <a:t>Martre</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r>
              <a:tr h="294401">
                <a:tc>
                  <a:txBody>
                    <a:bodyPr/>
                    <a:lstStyle/>
                    <a:p>
                      <a:pPr algn="ctr" fontAlgn="b"/>
                      <a:r>
                        <a:rPr lang="fr-FR" sz="900" u="none" strike="noStrike">
                          <a:effectLst/>
                        </a:rPr>
                        <a:t>Commentaires</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parcours incomplet</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parcours incomplet</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parcours complet</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parcours complet</a:t>
                      </a:r>
                      <a:endParaRPr lang="fr-FR" sz="900" b="0" i="0" u="none" strike="noStrike">
                        <a:effectLst/>
                        <a:latin typeface="Arial" panose="020B0604020202020204" pitchFamily="34" charset="0"/>
                      </a:endParaRPr>
                    </a:p>
                  </a:txBody>
                  <a:tcPr marL="8921" marR="8921" marT="8921" marB="0" anchor="b"/>
                </a:tc>
              </a:tr>
              <a:tr h="151661">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29km</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r>
              <a:tr h="160582">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a:effectLst/>
                        </a:rPr>
                        <a:t> </a:t>
                      </a:r>
                      <a:endParaRPr lang="fr-FR" sz="900" b="0" i="0" u="none" strike="noStrike">
                        <a:effectLst/>
                        <a:latin typeface="Arial" panose="020B0604020202020204" pitchFamily="34" charset="0"/>
                      </a:endParaRPr>
                    </a:p>
                  </a:txBody>
                  <a:tcPr marL="8921" marR="8921" marT="8921" marB="0" anchor="b"/>
                </a:tc>
                <a:tc>
                  <a:txBody>
                    <a:bodyPr/>
                    <a:lstStyle/>
                    <a:p>
                      <a:pPr algn="ctr" fontAlgn="b"/>
                      <a:r>
                        <a:rPr lang="fr-FR" sz="900" u="none" strike="noStrike" dirty="0">
                          <a:effectLst/>
                        </a:rPr>
                        <a:t> </a:t>
                      </a:r>
                      <a:endParaRPr lang="fr-FR" sz="900" b="0" i="0" u="none" strike="noStrike" dirty="0">
                        <a:effectLst/>
                        <a:latin typeface="Arial" panose="020B0604020202020204" pitchFamily="34" charset="0"/>
                      </a:endParaRPr>
                    </a:p>
                  </a:txBody>
                  <a:tcPr marL="8921" marR="8921" marT="8921" marB="0" anchor="b"/>
                </a:tc>
              </a:tr>
            </a:tbl>
          </a:graphicData>
        </a:graphic>
      </p:graphicFrame>
    </p:spTree>
    <p:extLst>
      <p:ext uri="{BB962C8B-B14F-4D97-AF65-F5344CB8AC3E}">
        <p14:creationId xmlns:p14="http://schemas.microsoft.com/office/powerpoint/2010/main" val="3033587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noFill/>
        </p:spPr>
        <p:txBody>
          <a:bodyPr>
            <a:normAutofit/>
          </a:bodyPr>
          <a:lstStyle/>
          <a:p>
            <a:r>
              <a:rPr lang="fr-FR" sz="2400" dirty="0" smtClean="0"/>
              <a:t>RAPPORT MORAL</a:t>
            </a:r>
            <a:endParaRPr lang="fr-FR" sz="2400" dirty="0"/>
          </a:p>
        </p:txBody>
      </p:sp>
      <p:sp>
        <p:nvSpPr>
          <p:cNvPr id="5" name="Espace réservé du texte 4"/>
          <p:cNvSpPr>
            <a:spLocks noGrp="1"/>
          </p:cNvSpPr>
          <p:nvPr>
            <p:ph type="body" idx="1"/>
          </p:nvPr>
        </p:nvSpPr>
        <p:spPr>
          <a:xfrm>
            <a:off x="2057402" y="1651000"/>
            <a:ext cx="4718304" cy="576262"/>
          </a:xfrm>
        </p:spPr>
        <p:txBody>
          <a:bodyPr/>
          <a:lstStyle/>
          <a:p>
            <a:r>
              <a:rPr lang="fr-FR" sz="2000" dirty="0" smtClean="0"/>
              <a:t>COMPTAGE  TETRAS</a:t>
            </a:r>
            <a:endParaRPr lang="fr-FR" sz="2000" dirty="0"/>
          </a:p>
        </p:txBody>
      </p:sp>
      <p:pic>
        <p:nvPicPr>
          <p:cNvPr id="11" name="Espace réservé du contenu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892448" y="2549525"/>
            <a:ext cx="3736929" cy="3352800"/>
          </a:xfrm>
        </p:spPr>
      </p:pic>
      <p:sp>
        <p:nvSpPr>
          <p:cNvPr id="7" name="Espace réservé du texte 6"/>
          <p:cNvSpPr>
            <a:spLocks noGrp="1"/>
          </p:cNvSpPr>
          <p:nvPr>
            <p:ph type="body" sz="quarter" idx="3"/>
          </p:nvPr>
        </p:nvSpPr>
        <p:spPr>
          <a:xfrm>
            <a:off x="6178294" y="2413108"/>
            <a:ext cx="4718304" cy="576262"/>
          </a:xfrm>
        </p:spPr>
        <p:txBody>
          <a:bodyPr/>
          <a:lstStyle/>
          <a:p>
            <a:endParaRPr lang="fr-FR" dirty="0"/>
          </a:p>
        </p:txBody>
      </p:sp>
      <p:graphicFrame>
        <p:nvGraphicFramePr>
          <p:cNvPr id="9" name="Espace réservé du contenu 8"/>
          <p:cNvGraphicFramePr>
            <a:graphicFrameLocks noGrp="1"/>
          </p:cNvGraphicFramePr>
          <p:nvPr>
            <p:ph sz="quarter" idx="4"/>
            <p:extLst>
              <p:ext uri="{D42A27DB-BD31-4B8C-83A1-F6EECF244321}">
                <p14:modId xmlns:p14="http://schemas.microsoft.com/office/powerpoint/2010/main" val="1300089314"/>
              </p:ext>
            </p:extLst>
          </p:nvPr>
        </p:nvGraphicFramePr>
        <p:xfrm>
          <a:off x="7121890" y="3243259"/>
          <a:ext cx="2834545" cy="2805500"/>
        </p:xfrm>
        <a:graphic>
          <a:graphicData uri="http://schemas.openxmlformats.org/drawingml/2006/table">
            <a:tbl>
              <a:tblPr>
                <a:tableStyleId>{5C22544A-7EE6-4342-B048-85BDC9FD1C3A}</a:tableStyleId>
              </a:tblPr>
              <a:tblGrid>
                <a:gridCol w="404935"/>
                <a:gridCol w="404935"/>
                <a:gridCol w="404935"/>
                <a:gridCol w="404935"/>
                <a:gridCol w="404935"/>
                <a:gridCol w="404935"/>
                <a:gridCol w="404935"/>
              </a:tblGrid>
              <a:tr h="101234">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gridSpan="3">
                  <a:txBody>
                    <a:bodyPr/>
                    <a:lstStyle/>
                    <a:p>
                      <a:pPr algn="l" fontAlgn="b"/>
                      <a:r>
                        <a:rPr lang="fr-FR" sz="600" u="none" strike="noStrike" dirty="0">
                          <a:effectLst/>
                        </a:rPr>
                        <a:t>COMPTAGES SAISON 2015</a:t>
                      </a:r>
                      <a:endParaRPr lang="fr-FR" sz="600" b="0" i="0" u="none" strike="noStrike" dirty="0">
                        <a:solidFill>
                          <a:srgbClr val="000000"/>
                        </a:solidFill>
                        <a:effectLst/>
                        <a:latin typeface="Times New Roman" panose="02020603050405020304" pitchFamily="18" charset="0"/>
                      </a:endParaRPr>
                    </a:p>
                  </a:txBody>
                  <a:tcPr marL="5062" marR="5062" marT="5062" marB="0" anchor="b"/>
                </a:tc>
                <a:tc hMerge="1">
                  <a:txBody>
                    <a:bodyPr/>
                    <a:lstStyle/>
                    <a:p>
                      <a:endParaRPr lang="fr-FR"/>
                    </a:p>
                  </a:txBody>
                  <a:tcPr/>
                </a:tc>
                <a:tc hMerge="1">
                  <a:txBody>
                    <a:bodyPr/>
                    <a:lstStyle/>
                    <a:p>
                      <a:endParaRPr lang="fr-FR"/>
                    </a:p>
                  </a:txBody>
                  <a:tcPr/>
                </a:tc>
              </a:tr>
              <a:tr h="101234">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gridSpan="2">
                  <a:txBody>
                    <a:bodyPr/>
                    <a:lstStyle/>
                    <a:p>
                      <a:pPr algn="ctr" fontAlgn="b"/>
                      <a:r>
                        <a:rPr lang="fr-FR" sz="600" u="none" strike="noStrike" dirty="0">
                          <a:effectLst/>
                        </a:rPr>
                        <a:t>coqs</a:t>
                      </a:r>
                      <a:endParaRPr lang="fr-FR" sz="600" b="0" i="0" u="none" strike="noStrike" dirty="0">
                        <a:solidFill>
                          <a:srgbClr val="000000"/>
                        </a:solidFill>
                        <a:effectLst/>
                        <a:latin typeface="Calibri" panose="020F0502020204030204" pitchFamily="34" charset="0"/>
                      </a:endParaRPr>
                    </a:p>
                  </a:txBody>
                  <a:tcPr marL="5062" marR="5062" marT="5062" marB="0" anchor="b"/>
                </a:tc>
                <a:tc hMerge="1">
                  <a:txBody>
                    <a:bodyPr/>
                    <a:lstStyle/>
                    <a:p>
                      <a:endParaRPr lang="fr-FR"/>
                    </a:p>
                  </a:txBody>
                  <a:tcPr/>
                </a:tc>
                <a:tc gridSpan="2">
                  <a:txBody>
                    <a:bodyPr/>
                    <a:lstStyle/>
                    <a:p>
                      <a:pPr algn="ctr" fontAlgn="b"/>
                      <a:r>
                        <a:rPr lang="fr-FR" sz="600" u="none" strike="noStrike" dirty="0">
                          <a:effectLst/>
                        </a:rPr>
                        <a:t>poules</a:t>
                      </a:r>
                      <a:endParaRPr lang="fr-FR" sz="600" b="0" i="0" u="none" strike="noStrike" dirty="0">
                        <a:solidFill>
                          <a:srgbClr val="000000"/>
                        </a:solidFill>
                        <a:effectLst/>
                        <a:latin typeface="Calibri" panose="020F0502020204030204" pitchFamily="34" charset="0"/>
                      </a:endParaRPr>
                    </a:p>
                  </a:txBody>
                  <a:tcPr marL="5062" marR="5062" marT="5062" marB="0" anchor="b"/>
                </a:tc>
                <a:tc hMerge="1">
                  <a:txBody>
                    <a:bodyPr/>
                    <a:lstStyle/>
                    <a:p>
                      <a:endParaRPr lang="fr-FR"/>
                    </a:p>
                  </a:txBody>
                  <a:tcPr/>
                </a:tc>
              </a:tr>
              <a:tr h="101234">
                <a:tc>
                  <a:txBody>
                    <a:bodyPr/>
                    <a:lstStyle/>
                    <a:p>
                      <a:pPr algn="l" fontAlgn="b"/>
                      <a:r>
                        <a:rPr lang="fr-FR" sz="600" u="none" strike="noStrike" dirty="0">
                          <a:effectLst/>
                        </a:rPr>
                        <a:t>SECTEURS</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r>
                        <a:rPr lang="fr-FR" sz="600" u="none" strike="noStrike" dirty="0">
                          <a:effectLst/>
                        </a:rPr>
                        <a:t>Dates</a:t>
                      </a:r>
                      <a:endParaRPr lang="fr-FR" sz="600" b="0" i="0" u="none" strike="noStrike" dirty="0">
                        <a:solidFill>
                          <a:srgbClr val="000000"/>
                        </a:solidFill>
                        <a:effectLst/>
                        <a:latin typeface="Times New Roman" panose="02020603050405020304" pitchFamily="18" charset="0"/>
                      </a:endParaRPr>
                    </a:p>
                  </a:txBody>
                  <a:tcPr marL="5062" marR="5062" marT="5062" marB="0" anchor="b"/>
                </a:tc>
                <a:tc>
                  <a:txBody>
                    <a:bodyPr/>
                    <a:lstStyle/>
                    <a:p>
                      <a:pPr algn="l" fontAlgn="b"/>
                      <a:r>
                        <a:rPr lang="fr-FR" sz="600" u="none" strike="noStrike" dirty="0">
                          <a:effectLst/>
                        </a:rPr>
                        <a:t>météo</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r>
                        <a:rPr lang="fr-FR" sz="600" u="none" strike="noStrike" dirty="0">
                          <a:effectLst/>
                        </a:rPr>
                        <a:t>entendus</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r>
                        <a:rPr lang="fr-FR" sz="600" u="none" strike="noStrike" dirty="0">
                          <a:effectLst/>
                        </a:rPr>
                        <a:t>vus</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r>
                        <a:rPr lang="fr-FR" sz="600" u="none" strike="noStrike" dirty="0">
                          <a:effectLst/>
                        </a:rPr>
                        <a:t>entendues</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r>
                        <a:rPr lang="fr-FR" sz="600" u="none" strike="noStrike" dirty="0">
                          <a:effectLst/>
                        </a:rPr>
                        <a:t>vues</a:t>
                      </a:r>
                      <a:endParaRPr lang="fr-FR" sz="600" b="0" i="0" u="none" strike="noStrike" dirty="0">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r>
                        <a:rPr lang="fr-FR" sz="600" u="none" strike="noStrike" dirty="0">
                          <a:effectLst/>
                        </a:rPr>
                        <a:t>09/05/</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r>
                        <a:rPr lang="fr-FR" sz="600" u="none" strike="noStrike" dirty="0">
                          <a:effectLst/>
                        </a:rPr>
                        <a:t>mauvaise</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dirty="0">
                          <a:effectLst/>
                        </a:rPr>
                        <a:t>La Pâle</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dirty="0">
                          <a:effectLst/>
                        </a:rPr>
                        <a:t>0</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dirty="0">
                          <a:effectLst/>
                        </a:rPr>
                        <a:t>0</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dirty="0">
                          <a:effectLst/>
                        </a:rPr>
                        <a:t>0</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dirty="0">
                          <a:effectLst/>
                        </a:rPr>
                        <a:t>0</a:t>
                      </a:r>
                      <a:endParaRPr lang="fr-FR" sz="600" b="0" i="0" u="none" strike="noStrike" dirty="0">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dirty="0" err="1">
                          <a:effectLst/>
                        </a:rPr>
                        <a:t>Serpaton</a:t>
                      </a:r>
                      <a:endParaRPr lang="fr-FR" sz="600" b="0" i="0" u="none" strike="noStrike" dirty="0">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2</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1</a:t>
                      </a:r>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a:effectLst/>
                        </a:rPr>
                        <a:t>Baconnet</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6</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2</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4</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2</a:t>
                      </a:r>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a:effectLst/>
                        </a:rPr>
                        <a:t>Chauplane</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2</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4</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0</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0</a:t>
                      </a:r>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a:effectLst/>
                        </a:rPr>
                        <a:t>total</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8</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8</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4</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3</a:t>
                      </a:r>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r>
                        <a:rPr lang="fr-FR" sz="600" u="none" strike="noStrike">
                          <a:effectLst/>
                        </a:rPr>
                        <a:t>14/05/</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r>
                        <a:rPr lang="fr-FR" sz="600" u="none" strike="noStrike">
                          <a:effectLst/>
                        </a:rPr>
                        <a:t>Bonne</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a:effectLst/>
                        </a:rPr>
                        <a:t>La Pâle</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5</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1</a:t>
                      </a:r>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a:effectLst/>
                        </a:rPr>
                        <a:t>Serpaton</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6</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a:effectLst/>
                        </a:rPr>
                        <a:t>Baconnet</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8</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4</a:t>
                      </a:r>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a:effectLst/>
                        </a:rPr>
                        <a:t>Chauplane</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1</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4</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1</a:t>
                      </a:r>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r>
                        <a:rPr lang="fr-FR" sz="600" u="none" strike="noStrike">
                          <a:effectLst/>
                        </a:rPr>
                        <a:t>total</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1</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23</a:t>
                      </a:r>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r" fontAlgn="b"/>
                      <a:r>
                        <a:rPr lang="fr-FR" sz="600" u="none" strike="noStrike">
                          <a:effectLst/>
                        </a:rPr>
                        <a:t>6</a:t>
                      </a:r>
                      <a:endParaRPr lang="fr-FR" sz="600" b="0" i="0" u="none" strike="noStrike">
                        <a:solidFill>
                          <a:srgbClr val="000000"/>
                        </a:solidFill>
                        <a:effectLst/>
                        <a:latin typeface="Calibri" panose="020F0502020204030204" pitchFamily="34" charset="0"/>
                      </a:endParaRPr>
                    </a:p>
                  </a:txBody>
                  <a:tcPr marL="5062" marR="5062" marT="5062" marB="0" anchor="b"/>
                </a:tc>
              </a:tr>
              <a:tr h="101234">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5062" marR="5062" marT="5062" marB="0" anchor="b"/>
                </a:tc>
                <a:tc>
                  <a:txBody>
                    <a:bodyPr/>
                    <a:lstStyle/>
                    <a:p>
                      <a:pPr algn="l" fontAlgn="b"/>
                      <a:endParaRPr lang="fr-FR" sz="600" b="0" i="0" u="none" strike="noStrike" dirty="0">
                        <a:solidFill>
                          <a:srgbClr val="000000"/>
                        </a:solidFill>
                        <a:effectLst/>
                        <a:latin typeface="Calibri" panose="020F0502020204030204" pitchFamily="34" charset="0"/>
                      </a:endParaRPr>
                    </a:p>
                  </a:txBody>
                  <a:tcPr marL="5062" marR="5062" marT="5062" marB="0" anchor="b"/>
                </a:tc>
              </a:tr>
            </a:tbl>
          </a:graphicData>
        </a:graphic>
      </p:graphicFrame>
    </p:spTree>
    <p:extLst>
      <p:ext uri="{BB962C8B-B14F-4D97-AF65-F5344CB8AC3E}">
        <p14:creationId xmlns:p14="http://schemas.microsoft.com/office/powerpoint/2010/main" val="3948741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Titre 6"/>
          <p:cNvSpPr>
            <a:spLocks noGrp="1"/>
          </p:cNvSpPr>
          <p:nvPr>
            <p:ph type="title"/>
          </p:nvPr>
        </p:nvSpPr>
        <p:spPr>
          <a:xfrm>
            <a:off x="1295402" y="982132"/>
            <a:ext cx="9601196" cy="732367"/>
          </a:xfrm>
        </p:spPr>
        <p:txBody>
          <a:bodyPr>
            <a:noAutofit/>
          </a:bodyPr>
          <a:lstStyle/>
          <a:p>
            <a:r>
              <a:rPr lang="fr-FR" sz="2000" dirty="0" smtClean="0"/>
              <a:t>RAPPORT MORAL</a:t>
            </a:r>
            <a:r>
              <a:rPr lang="fr-FR" sz="2000" dirty="0"/>
              <a:t> </a:t>
            </a:r>
            <a:r>
              <a:rPr lang="fr-FR" sz="2000" dirty="0" smtClean="0"/>
              <a:t/>
            </a:r>
            <a:br>
              <a:rPr lang="fr-FR" sz="2000" dirty="0" smtClean="0"/>
            </a:br>
            <a:r>
              <a:rPr lang="fr-FR" sz="2000" dirty="0" smtClean="0"/>
              <a:t>Prélèvements Grand Gibier </a:t>
            </a:r>
            <a:endParaRPr lang="fr-FR" sz="2000" dirty="0"/>
          </a:p>
        </p:txBody>
      </p:sp>
      <p:graphicFrame>
        <p:nvGraphicFramePr>
          <p:cNvPr id="17" name="Espace réservé du contenu 16"/>
          <p:cNvGraphicFramePr>
            <a:graphicFrameLocks noGrp="1"/>
          </p:cNvGraphicFramePr>
          <p:nvPr>
            <p:ph sz="half" idx="1"/>
            <p:extLst>
              <p:ext uri="{D42A27DB-BD31-4B8C-83A1-F6EECF244321}">
                <p14:modId xmlns:p14="http://schemas.microsoft.com/office/powerpoint/2010/main" val="1956744573"/>
              </p:ext>
            </p:extLst>
          </p:nvPr>
        </p:nvGraphicFramePr>
        <p:xfrm>
          <a:off x="2589213" y="2133600"/>
          <a:ext cx="4313238" cy="2118360"/>
        </p:xfrm>
        <a:graphic>
          <a:graphicData uri="http://schemas.openxmlformats.org/drawingml/2006/table">
            <a:tbl>
              <a:tblPr firstRow="1" bandRow="1">
                <a:tableStyleId>{5C22544A-7EE6-4342-B048-85BDC9FD1C3A}</a:tableStyleId>
              </a:tblPr>
              <a:tblGrid>
                <a:gridCol w="1437746"/>
                <a:gridCol w="1437746"/>
                <a:gridCol w="1437746"/>
              </a:tblGrid>
              <a:tr h="337226">
                <a:tc>
                  <a:txBody>
                    <a:bodyPr/>
                    <a:lstStyle/>
                    <a:p>
                      <a:pPr algn="ctr"/>
                      <a:r>
                        <a:rPr lang="fr-FR" dirty="0" smtClean="0"/>
                        <a:t>Chamois</a:t>
                      </a:r>
                      <a:endParaRPr lang="fr-FR" dirty="0"/>
                    </a:p>
                  </a:txBody>
                  <a:tcPr/>
                </a:tc>
                <a:tc>
                  <a:txBody>
                    <a:bodyPr/>
                    <a:lstStyle/>
                    <a:p>
                      <a:pPr algn="ctr"/>
                      <a:r>
                        <a:rPr lang="fr-FR" dirty="0" smtClean="0"/>
                        <a:t>Attribués</a:t>
                      </a:r>
                      <a:endParaRPr lang="fr-FR" dirty="0"/>
                    </a:p>
                  </a:txBody>
                  <a:tcPr/>
                </a:tc>
                <a:tc>
                  <a:txBody>
                    <a:bodyPr/>
                    <a:lstStyle/>
                    <a:p>
                      <a:pPr algn="ctr"/>
                      <a:r>
                        <a:rPr lang="fr-FR" dirty="0" smtClean="0"/>
                        <a:t>Réalisés</a:t>
                      </a:r>
                      <a:endParaRPr lang="fr-FR" dirty="0"/>
                    </a:p>
                  </a:txBody>
                  <a:tcPr/>
                </a:tc>
              </a:tr>
              <a:tr h="370840">
                <a:tc>
                  <a:txBody>
                    <a:bodyPr/>
                    <a:lstStyle/>
                    <a:p>
                      <a:pPr algn="ctr"/>
                      <a:r>
                        <a:rPr lang="fr-FR" dirty="0" smtClean="0"/>
                        <a:t>ACCA</a:t>
                      </a:r>
                      <a:endParaRPr lang="fr-FR" dirty="0"/>
                    </a:p>
                  </a:txBody>
                  <a:tcPr/>
                </a:tc>
                <a:tc>
                  <a:txBody>
                    <a:bodyPr/>
                    <a:lstStyle/>
                    <a:p>
                      <a:pPr algn="ctr"/>
                      <a:r>
                        <a:rPr lang="fr-FR" dirty="0" smtClean="0"/>
                        <a:t>16</a:t>
                      </a:r>
                      <a:endParaRPr lang="fr-FR" dirty="0"/>
                    </a:p>
                  </a:txBody>
                  <a:tcPr/>
                </a:tc>
                <a:tc>
                  <a:txBody>
                    <a:bodyPr/>
                    <a:lstStyle/>
                    <a:p>
                      <a:pPr algn="ctr"/>
                      <a:r>
                        <a:rPr lang="fr-FR" dirty="0" smtClean="0"/>
                        <a:t>15</a:t>
                      </a:r>
                      <a:endParaRPr lang="fr-FR" dirty="0"/>
                    </a:p>
                  </a:txBody>
                  <a:tcPr/>
                </a:tc>
              </a:tr>
              <a:tr h="370840">
                <a:tc>
                  <a:txBody>
                    <a:bodyPr/>
                    <a:lstStyle/>
                    <a:p>
                      <a:pPr algn="ctr"/>
                      <a:r>
                        <a:rPr lang="fr-FR" dirty="0" smtClean="0"/>
                        <a:t>ONF</a:t>
                      </a:r>
                      <a:endParaRPr lang="fr-FR" dirty="0"/>
                    </a:p>
                  </a:txBody>
                  <a:tcPr/>
                </a:tc>
                <a:tc>
                  <a:txBody>
                    <a:bodyPr/>
                    <a:lstStyle/>
                    <a:p>
                      <a:pPr algn="ctr"/>
                      <a:r>
                        <a:rPr lang="fr-FR" dirty="0" smtClean="0"/>
                        <a:t>6</a:t>
                      </a:r>
                      <a:endParaRPr lang="fr-FR" dirty="0"/>
                    </a:p>
                  </a:txBody>
                  <a:tcPr/>
                </a:tc>
                <a:tc>
                  <a:txBody>
                    <a:bodyPr/>
                    <a:lstStyle/>
                    <a:p>
                      <a:pPr algn="ctr"/>
                      <a:r>
                        <a:rPr lang="fr-FR" dirty="0" smtClean="0"/>
                        <a:t>6</a:t>
                      </a:r>
                      <a:endParaRPr lang="fr-FR" dirty="0"/>
                    </a:p>
                  </a:txBody>
                  <a:tcPr/>
                </a:tc>
              </a:tr>
              <a:tr h="370840">
                <a:tc>
                  <a:txBody>
                    <a:bodyPr/>
                    <a:lstStyle/>
                    <a:p>
                      <a:pPr algn="ctr"/>
                      <a:r>
                        <a:rPr lang="fr-FR" dirty="0" smtClean="0"/>
                        <a:t>Total</a:t>
                      </a:r>
                      <a:endParaRPr lang="fr-FR" dirty="0"/>
                    </a:p>
                  </a:txBody>
                  <a:tcPr/>
                </a:tc>
                <a:tc>
                  <a:txBody>
                    <a:bodyPr/>
                    <a:lstStyle/>
                    <a:p>
                      <a:pPr algn="ctr"/>
                      <a:r>
                        <a:rPr lang="fr-FR" dirty="0" smtClean="0"/>
                        <a:t>22</a:t>
                      </a:r>
                      <a:endParaRPr lang="fr-FR" dirty="0"/>
                    </a:p>
                  </a:txBody>
                  <a:tcPr/>
                </a:tc>
                <a:tc>
                  <a:txBody>
                    <a:bodyPr/>
                    <a:lstStyle/>
                    <a:p>
                      <a:pPr algn="ctr"/>
                      <a:r>
                        <a:rPr lang="fr-FR" dirty="0" smtClean="0"/>
                        <a:t>21</a:t>
                      </a:r>
                      <a:endParaRPr lang="fr-FR" dirty="0"/>
                    </a:p>
                  </a:txBody>
                  <a:tcPr/>
                </a:tc>
              </a:tr>
              <a:tr h="370840">
                <a:tc>
                  <a:txBody>
                    <a:bodyPr/>
                    <a:lstStyle/>
                    <a:p>
                      <a:pPr algn="ctr"/>
                      <a:r>
                        <a:rPr lang="fr-FR" dirty="0" smtClean="0"/>
                        <a:t>Taux réalisation</a:t>
                      </a:r>
                      <a:endParaRPr lang="fr-FR" dirty="0"/>
                    </a:p>
                  </a:txBody>
                  <a:tcPr/>
                </a:tc>
                <a:tc>
                  <a:txBody>
                    <a:bodyPr/>
                    <a:lstStyle/>
                    <a:p>
                      <a:pPr algn="ctr"/>
                      <a:r>
                        <a:rPr lang="fr-FR" dirty="0" smtClean="0"/>
                        <a:t>95,45%</a:t>
                      </a:r>
                      <a:endParaRPr lang="fr-FR" dirty="0"/>
                    </a:p>
                  </a:txBody>
                  <a:tcPr/>
                </a:tc>
                <a:tc>
                  <a:txBody>
                    <a:bodyPr/>
                    <a:lstStyle/>
                    <a:p>
                      <a:pPr algn="ctr"/>
                      <a:endParaRPr lang="fr-FR" dirty="0"/>
                    </a:p>
                  </a:txBody>
                  <a:tcPr/>
                </a:tc>
              </a:tr>
            </a:tbl>
          </a:graphicData>
        </a:graphic>
      </p:graphicFrame>
      <p:pic>
        <p:nvPicPr>
          <p:cNvPr id="5" name="Espace réservé du conten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269495"/>
            <a:ext cx="4313238" cy="3490586"/>
          </a:xfrm>
        </p:spPr>
      </p:pic>
    </p:spTree>
    <p:extLst>
      <p:ext uri="{BB962C8B-B14F-4D97-AF65-F5344CB8AC3E}">
        <p14:creationId xmlns:p14="http://schemas.microsoft.com/office/powerpoint/2010/main" val="742739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447232" y="338360"/>
            <a:ext cx="8911687" cy="957040"/>
          </a:xfrm>
        </p:spPr>
        <p:txBody>
          <a:bodyPr>
            <a:normAutofit/>
          </a:bodyPr>
          <a:lstStyle/>
          <a:p>
            <a:r>
              <a:rPr lang="fr-FR" sz="2400" dirty="0"/>
              <a:t>RAPPORT MORAL </a:t>
            </a:r>
            <a:br>
              <a:rPr lang="fr-FR" sz="2400" dirty="0"/>
            </a:br>
            <a:r>
              <a:rPr lang="fr-FR" sz="2400" dirty="0"/>
              <a:t>Prélèvements Grand Gibier </a:t>
            </a:r>
          </a:p>
        </p:txBody>
      </p:sp>
      <p:graphicFrame>
        <p:nvGraphicFramePr>
          <p:cNvPr id="5" name="Espace réservé du contenu 4"/>
          <p:cNvGraphicFramePr>
            <a:graphicFrameLocks noGrp="1"/>
          </p:cNvGraphicFramePr>
          <p:nvPr>
            <p:ph sz="half" idx="1"/>
            <p:extLst>
              <p:ext uri="{D42A27DB-BD31-4B8C-83A1-F6EECF244321}">
                <p14:modId xmlns:p14="http://schemas.microsoft.com/office/powerpoint/2010/main" val="2382808507"/>
              </p:ext>
            </p:extLst>
          </p:nvPr>
        </p:nvGraphicFramePr>
        <p:xfrm>
          <a:off x="2743200" y="2133600"/>
          <a:ext cx="4159251" cy="2123440"/>
        </p:xfrm>
        <a:graphic>
          <a:graphicData uri="http://schemas.openxmlformats.org/drawingml/2006/table">
            <a:tbl>
              <a:tblPr firstRow="1" bandRow="1">
                <a:tableStyleId>{5C22544A-7EE6-4342-B048-85BDC9FD1C3A}</a:tableStyleId>
              </a:tblPr>
              <a:tblGrid>
                <a:gridCol w="1422400"/>
                <a:gridCol w="1335314"/>
                <a:gridCol w="1401537"/>
              </a:tblGrid>
              <a:tr h="370840">
                <a:tc>
                  <a:txBody>
                    <a:bodyPr/>
                    <a:lstStyle/>
                    <a:p>
                      <a:r>
                        <a:rPr lang="fr-FR" dirty="0" smtClean="0"/>
                        <a:t>Cerfs</a:t>
                      </a:r>
                      <a:endParaRPr lang="fr-FR" dirty="0"/>
                    </a:p>
                  </a:txBody>
                  <a:tcPr/>
                </a:tc>
                <a:tc>
                  <a:txBody>
                    <a:bodyPr/>
                    <a:lstStyle/>
                    <a:p>
                      <a:r>
                        <a:rPr lang="fr-FR" dirty="0" smtClean="0"/>
                        <a:t>Attribués</a:t>
                      </a:r>
                      <a:endParaRPr lang="fr-FR" dirty="0"/>
                    </a:p>
                  </a:txBody>
                  <a:tcPr/>
                </a:tc>
                <a:tc>
                  <a:txBody>
                    <a:bodyPr/>
                    <a:lstStyle/>
                    <a:p>
                      <a:r>
                        <a:rPr lang="fr-FR" dirty="0" smtClean="0"/>
                        <a:t>Réalisés</a:t>
                      </a:r>
                      <a:endParaRPr lang="fr-FR" dirty="0"/>
                    </a:p>
                  </a:txBody>
                  <a:tcPr/>
                </a:tc>
              </a:tr>
              <a:tr h="370840">
                <a:tc>
                  <a:txBody>
                    <a:bodyPr/>
                    <a:lstStyle/>
                    <a:p>
                      <a:pPr algn="ctr"/>
                      <a:r>
                        <a:rPr lang="fr-FR" dirty="0" smtClean="0"/>
                        <a:t>ACCA</a:t>
                      </a:r>
                      <a:endParaRPr lang="fr-FR" dirty="0"/>
                    </a:p>
                  </a:txBody>
                  <a:tcPr/>
                </a:tc>
                <a:tc>
                  <a:txBody>
                    <a:bodyPr/>
                    <a:lstStyle/>
                    <a:p>
                      <a:pPr algn="ctr"/>
                      <a:r>
                        <a:rPr lang="fr-FR" dirty="0" smtClean="0"/>
                        <a:t>9</a:t>
                      </a:r>
                      <a:endParaRPr lang="fr-FR" dirty="0"/>
                    </a:p>
                  </a:txBody>
                  <a:tcPr/>
                </a:tc>
                <a:tc>
                  <a:txBody>
                    <a:bodyPr/>
                    <a:lstStyle/>
                    <a:p>
                      <a:pPr algn="ctr"/>
                      <a:r>
                        <a:rPr lang="fr-FR" dirty="0" smtClean="0"/>
                        <a:t>8</a:t>
                      </a:r>
                      <a:endParaRPr lang="fr-FR" dirty="0"/>
                    </a:p>
                  </a:txBody>
                  <a:tcPr/>
                </a:tc>
              </a:tr>
              <a:tr h="370840">
                <a:tc>
                  <a:txBody>
                    <a:bodyPr/>
                    <a:lstStyle/>
                    <a:p>
                      <a:pPr algn="ctr"/>
                      <a:r>
                        <a:rPr lang="fr-FR" dirty="0" smtClean="0"/>
                        <a:t>ONF</a:t>
                      </a:r>
                      <a:endParaRPr lang="fr-FR" dirty="0"/>
                    </a:p>
                  </a:txBody>
                  <a:tcPr/>
                </a:tc>
                <a:tc>
                  <a:txBody>
                    <a:bodyPr/>
                    <a:lstStyle/>
                    <a:p>
                      <a:pPr algn="ctr"/>
                      <a:r>
                        <a:rPr lang="fr-FR" dirty="0" smtClean="0"/>
                        <a:t>2</a:t>
                      </a:r>
                      <a:endParaRPr lang="fr-FR" dirty="0"/>
                    </a:p>
                  </a:txBody>
                  <a:tcPr/>
                </a:tc>
                <a:tc>
                  <a:txBody>
                    <a:bodyPr/>
                    <a:lstStyle/>
                    <a:p>
                      <a:pPr algn="ctr"/>
                      <a:r>
                        <a:rPr lang="fr-FR" dirty="0" smtClean="0"/>
                        <a:t>2</a:t>
                      </a:r>
                      <a:endParaRPr lang="fr-FR" dirty="0"/>
                    </a:p>
                  </a:txBody>
                  <a:tcPr/>
                </a:tc>
              </a:tr>
              <a:tr h="370840">
                <a:tc>
                  <a:txBody>
                    <a:bodyPr/>
                    <a:lstStyle/>
                    <a:p>
                      <a:pPr algn="ctr"/>
                      <a:r>
                        <a:rPr lang="fr-FR" dirty="0" smtClean="0"/>
                        <a:t>Total</a:t>
                      </a:r>
                      <a:endParaRPr lang="fr-FR" dirty="0"/>
                    </a:p>
                  </a:txBody>
                  <a:tcPr/>
                </a:tc>
                <a:tc>
                  <a:txBody>
                    <a:bodyPr/>
                    <a:lstStyle/>
                    <a:p>
                      <a:pPr algn="ctr"/>
                      <a:r>
                        <a:rPr lang="fr-FR" dirty="0" smtClean="0"/>
                        <a:t>11</a:t>
                      </a:r>
                      <a:endParaRPr lang="fr-FR" dirty="0"/>
                    </a:p>
                  </a:txBody>
                  <a:tcPr/>
                </a:tc>
                <a:tc>
                  <a:txBody>
                    <a:bodyPr/>
                    <a:lstStyle/>
                    <a:p>
                      <a:pPr algn="ctr"/>
                      <a:r>
                        <a:rPr lang="fr-FR" dirty="0" smtClean="0"/>
                        <a:t>10</a:t>
                      </a:r>
                      <a:endParaRPr lang="fr-FR" dirty="0"/>
                    </a:p>
                  </a:txBody>
                  <a:tcPr/>
                </a:tc>
              </a:tr>
              <a:tr h="370840">
                <a:tc>
                  <a:txBody>
                    <a:bodyPr/>
                    <a:lstStyle/>
                    <a:p>
                      <a:pPr algn="ctr"/>
                      <a:r>
                        <a:rPr lang="fr-FR" dirty="0" smtClean="0"/>
                        <a:t>Taux réalisation</a:t>
                      </a:r>
                      <a:endParaRPr lang="fr-FR" dirty="0"/>
                    </a:p>
                  </a:txBody>
                  <a:tcPr/>
                </a:tc>
                <a:tc>
                  <a:txBody>
                    <a:bodyPr/>
                    <a:lstStyle/>
                    <a:p>
                      <a:pPr algn="ctr"/>
                      <a:r>
                        <a:rPr lang="fr-FR" dirty="0" smtClean="0"/>
                        <a:t>82,64%</a:t>
                      </a:r>
                      <a:endParaRPr lang="fr-FR" dirty="0"/>
                    </a:p>
                  </a:txBody>
                  <a:tcPr/>
                </a:tc>
                <a:tc>
                  <a:txBody>
                    <a:bodyPr/>
                    <a:lstStyle/>
                    <a:p>
                      <a:pPr algn="ctr"/>
                      <a:endParaRPr lang="fr-FR" dirty="0"/>
                    </a:p>
                  </a:txBody>
                  <a:tcPr/>
                </a:tc>
              </a:tr>
            </a:tbl>
          </a:graphicData>
        </a:graphic>
      </p:graphicFrame>
      <p:pic>
        <p:nvPicPr>
          <p:cNvPr id="3" name="Espace réservé du contenu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397324"/>
            <a:ext cx="4313238" cy="3234928"/>
          </a:xfrm>
        </p:spPr>
      </p:pic>
    </p:spTree>
    <p:extLst>
      <p:ext uri="{BB962C8B-B14F-4D97-AF65-F5344CB8AC3E}">
        <p14:creationId xmlns:p14="http://schemas.microsoft.com/office/powerpoint/2010/main" val="64059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t>RAPPORT MORAL </a:t>
            </a:r>
            <a:br>
              <a:rPr lang="fr-FR" sz="2400" dirty="0"/>
            </a:br>
            <a:r>
              <a:rPr lang="fr-FR" sz="2400" dirty="0"/>
              <a:t>Prélèvements Grand Gibier </a:t>
            </a:r>
          </a:p>
        </p:txBody>
      </p:sp>
      <p:graphicFrame>
        <p:nvGraphicFramePr>
          <p:cNvPr id="5" name="Espace réservé du contenu 4"/>
          <p:cNvGraphicFramePr>
            <a:graphicFrameLocks noGrp="1"/>
          </p:cNvGraphicFramePr>
          <p:nvPr>
            <p:ph sz="half" idx="1"/>
            <p:extLst>
              <p:ext uri="{D42A27DB-BD31-4B8C-83A1-F6EECF244321}">
                <p14:modId xmlns:p14="http://schemas.microsoft.com/office/powerpoint/2010/main" val="6103352"/>
              </p:ext>
            </p:extLst>
          </p:nvPr>
        </p:nvGraphicFramePr>
        <p:xfrm>
          <a:off x="2589213" y="2387600"/>
          <a:ext cx="4313238" cy="2118360"/>
        </p:xfrm>
        <a:graphic>
          <a:graphicData uri="http://schemas.openxmlformats.org/drawingml/2006/table">
            <a:tbl>
              <a:tblPr firstRow="1" bandRow="1">
                <a:tableStyleId>{5C22544A-7EE6-4342-B048-85BDC9FD1C3A}</a:tableStyleId>
              </a:tblPr>
              <a:tblGrid>
                <a:gridCol w="1437746"/>
                <a:gridCol w="1437746"/>
                <a:gridCol w="1437746"/>
              </a:tblGrid>
              <a:tr h="0">
                <a:tc>
                  <a:txBody>
                    <a:bodyPr/>
                    <a:lstStyle/>
                    <a:p>
                      <a:pPr algn="ctr"/>
                      <a:r>
                        <a:rPr lang="fr-FR" dirty="0" smtClean="0"/>
                        <a:t>Chevreuils</a:t>
                      </a:r>
                      <a:endParaRPr lang="fr-FR" dirty="0"/>
                    </a:p>
                  </a:txBody>
                  <a:tcPr/>
                </a:tc>
                <a:tc>
                  <a:txBody>
                    <a:bodyPr/>
                    <a:lstStyle/>
                    <a:p>
                      <a:pPr algn="ctr"/>
                      <a:r>
                        <a:rPr lang="fr-FR" dirty="0" smtClean="0"/>
                        <a:t>Attribués</a:t>
                      </a:r>
                      <a:endParaRPr lang="fr-FR" dirty="0"/>
                    </a:p>
                  </a:txBody>
                  <a:tcPr/>
                </a:tc>
                <a:tc>
                  <a:txBody>
                    <a:bodyPr/>
                    <a:lstStyle/>
                    <a:p>
                      <a:pPr algn="ctr"/>
                      <a:r>
                        <a:rPr lang="fr-FR" dirty="0" smtClean="0"/>
                        <a:t>Réalisés</a:t>
                      </a:r>
                      <a:endParaRPr lang="fr-FR" dirty="0"/>
                    </a:p>
                  </a:txBody>
                  <a:tcPr/>
                </a:tc>
              </a:tr>
              <a:tr h="370840">
                <a:tc>
                  <a:txBody>
                    <a:bodyPr/>
                    <a:lstStyle/>
                    <a:p>
                      <a:pPr algn="ctr"/>
                      <a:r>
                        <a:rPr lang="fr-FR" dirty="0" smtClean="0"/>
                        <a:t>ACCA</a:t>
                      </a:r>
                      <a:endParaRPr lang="fr-FR" dirty="0"/>
                    </a:p>
                  </a:txBody>
                  <a:tcPr/>
                </a:tc>
                <a:tc>
                  <a:txBody>
                    <a:bodyPr/>
                    <a:lstStyle/>
                    <a:p>
                      <a:pPr algn="ctr"/>
                      <a:r>
                        <a:rPr lang="fr-FR" dirty="0" smtClean="0"/>
                        <a:t>18</a:t>
                      </a:r>
                      <a:endParaRPr lang="fr-FR" dirty="0"/>
                    </a:p>
                  </a:txBody>
                  <a:tcPr/>
                </a:tc>
                <a:tc>
                  <a:txBody>
                    <a:bodyPr/>
                    <a:lstStyle/>
                    <a:p>
                      <a:pPr algn="ctr"/>
                      <a:r>
                        <a:rPr lang="fr-FR" dirty="0" smtClean="0"/>
                        <a:t>12</a:t>
                      </a:r>
                      <a:endParaRPr lang="fr-FR" dirty="0"/>
                    </a:p>
                  </a:txBody>
                  <a:tcPr/>
                </a:tc>
              </a:tr>
              <a:tr h="370840">
                <a:tc>
                  <a:txBody>
                    <a:bodyPr/>
                    <a:lstStyle/>
                    <a:p>
                      <a:pPr algn="ctr"/>
                      <a:r>
                        <a:rPr lang="fr-FR" dirty="0" smtClean="0"/>
                        <a:t>ONF</a:t>
                      </a:r>
                      <a:endParaRPr lang="fr-FR" dirty="0"/>
                    </a:p>
                  </a:txBody>
                  <a:tcPr/>
                </a:tc>
                <a:tc>
                  <a:txBody>
                    <a:bodyPr/>
                    <a:lstStyle/>
                    <a:p>
                      <a:pPr algn="ctr"/>
                      <a:r>
                        <a:rPr lang="fr-FR" dirty="0" smtClean="0"/>
                        <a:t>2</a:t>
                      </a:r>
                      <a:endParaRPr lang="fr-FR" dirty="0"/>
                    </a:p>
                  </a:txBody>
                  <a:tcPr/>
                </a:tc>
                <a:tc>
                  <a:txBody>
                    <a:bodyPr/>
                    <a:lstStyle/>
                    <a:p>
                      <a:pPr algn="ctr"/>
                      <a:r>
                        <a:rPr lang="fr-FR" dirty="0" smtClean="0"/>
                        <a:t>2</a:t>
                      </a:r>
                      <a:endParaRPr lang="fr-FR" dirty="0"/>
                    </a:p>
                  </a:txBody>
                  <a:tcPr/>
                </a:tc>
              </a:tr>
              <a:tr h="370840">
                <a:tc>
                  <a:txBody>
                    <a:bodyPr/>
                    <a:lstStyle/>
                    <a:p>
                      <a:pPr algn="ctr"/>
                      <a:r>
                        <a:rPr lang="fr-FR" dirty="0" smtClean="0"/>
                        <a:t>Total</a:t>
                      </a:r>
                      <a:endParaRPr lang="fr-FR" dirty="0"/>
                    </a:p>
                  </a:txBody>
                  <a:tcPr/>
                </a:tc>
                <a:tc>
                  <a:txBody>
                    <a:bodyPr/>
                    <a:lstStyle/>
                    <a:p>
                      <a:pPr algn="ctr"/>
                      <a:r>
                        <a:rPr lang="fr-FR" dirty="0" smtClean="0"/>
                        <a:t>20</a:t>
                      </a:r>
                      <a:endParaRPr lang="fr-FR" dirty="0"/>
                    </a:p>
                  </a:txBody>
                  <a:tcPr/>
                </a:tc>
                <a:tc>
                  <a:txBody>
                    <a:bodyPr/>
                    <a:lstStyle/>
                    <a:p>
                      <a:pPr algn="ctr"/>
                      <a:r>
                        <a:rPr lang="fr-FR" dirty="0" smtClean="0"/>
                        <a:t>14</a:t>
                      </a:r>
                      <a:endParaRPr lang="fr-FR" dirty="0"/>
                    </a:p>
                  </a:txBody>
                  <a:tcPr/>
                </a:tc>
              </a:tr>
              <a:tr h="370840">
                <a:tc>
                  <a:txBody>
                    <a:bodyPr/>
                    <a:lstStyle/>
                    <a:p>
                      <a:pPr algn="ctr"/>
                      <a:r>
                        <a:rPr lang="fr-FR" dirty="0" smtClean="0"/>
                        <a:t>Taux de réalisation</a:t>
                      </a:r>
                      <a:endParaRPr lang="fr-FR" dirty="0"/>
                    </a:p>
                  </a:txBody>
                  <a:tcPr/>
                </a:tc>
                <a:tc>
                  <a:txBody>
                    <a:bodyPr/>
                    <a:lstStyle/>
                    <a:p>
                      <a:pPr algn="ctr"/>
                      <a:r>
                        <a:rPr lang="fr-FR" dirty="0" smtClean="0"/>
                        <a:t>70%</a:t>
                      </a:r>
                      <a:endParaRPr lang="fr-FR" dirty="0"/>
                    </a:p>
                  </a:txBody>
                  <a:tcPr/>
                </a:tc>
                <a:tc>
                  <a:txBody>
                    <a:bodyPr/>
                    <a:lstStyle/>
                    <a:p>
                      <a:pPr algn="ctr"/>
                      <a:endParaRPr lang="fr-FR" dirty="0"/>
                    </a:p>
                  </a:txBody>
                  <a:tcPr/>
                </a:tc>
              </a:tr>
            </a:tbl>
          </a:graphicData>
        </a:graphic>
      </p:graphicFrame>
      <p:pic>
        <p:nvPicPr>
          <p:cNvPr id="6" name="Espace réservé du contenu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66567" y="2125663"/>
            <a:ext cx="3562854" cy="3778250"/>
          </a:xfrm>
        </p:spPr>
      </p:pic>
    </p:spTree>
    <p:extLst>
      <p:ext uri="{BB962C8B-B14F-4D97-AF65-F5344CB8AC3E}">
        <p14:creationId xmlns:p14="http://schemas.microsoft.com/office/powerpoint/2010/main" val="3610182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RAPPORT MORAL</a:t>
            </a:r>
            <a:br>
              <a:rPr lang="fr-FR" sz="2400" dirty="0" smtClean="0"/>
            </a:br>
            <a:r>
              <a:rPr lang="fr-FR" sz="2400" dirty="0" smtClean="0"/>
              <a:t>Prélèvements grand gibier</a:t>
            </a:r>
            <a:endParaRPr lang="fr-FR" sz="2400" dirty="0"/>
          </a:p>
        </p:txBody>
      </p:sp>
      <p:graphicFrame>
        <p:nvGraphicFramePr>
          <p:cNvPr id="5" name="Espace réservé du contenu 4"/>
          <p:cNvGraphicFramePr>
            <a:graphicFrameLocks noGrp="1"/>
          </p:cNvGraphicFramePr>
          <p:nvPr>
            <p:ph sz="half" idx="1"/>
            <p:extLst>
              <p:ext uri="{D42A27DB-BD31-4B8C-83A1-F6EECF244321}">
                <p14:modId xmlns:p14="http://schemas.microsoft.com/office/powerpoint/2010/main" val="3582492473"/>
              </p:ext>
            </p:extLst>
          </p:nvPr>
        </p:nvGraphicFramePr>
        <p:xfrm>
          <a:off x="2589213" y="2133600"/>
          <a:ext cx="4313238" cy="1752600"/>
        </p:xfrm>
        <a:graphic>
          <a:graphicData uri="http://schemas.openxmlformats.org/drawingml/2006/table">
            <a:tbl>
              <a:tblPr firstRow="1" bandRow="1">
                <a:tableStyleId>{5C22544A-7EE6-4342-B048-85BDC9FD1C3A}</a:tableStyleId>
              </a:tblPr>
              <a:tblGrid>
                <a:gridCol w="1437746"/>
                <a:gridCol w="1437746"/>
                <a:gridCol w="1437746"/>
              </a:tblGrid>
              <a:tr h="370840">
                <a:tc>
                  <a:txBody>
                    <a:bodyPr/>
                    <a:lstStyle/>
                    <a:p>
                      <a:pPr algn="ctr"/>
                      <a:r>
                        <a:rPr lang="fr-FR" dirty="0" smtClean="0"/>
                        <a:t>Mouflons</a:t>
                      </a:r>
                      <a:endParaRPr lang="fr-FR" dirty="0"/>
                    </a:p>
                  </a:txBody>
                  <a:tcPr/>
                </a:tc>
                <a:tc>
                  <a:txBody>
                    <a:bodyPr/>
                    <a:lstStyle/>
                    <a:p>
                      <a:pPr algn="ctr"/>
                      <a:r>
                        <a:rPr lang="fr-FR" dirty="0" smtClean="0"/>
                        <a:t>Attribués</a:t>
                      </a:r>
                      <a:endParaRPr lang="fr-FR" dirty="0"/>
                    </a:p>
                  </a:txBody>
                  <a:tcPr/>
                </a:tc>
                <a:tc>
                  <a:txBody>
                    <a:bodyPr/>
                    <a:lstStyle/>
                    <a:p>
                      <a:pPr algn="ctr"/>
                      <a:r>
                        <a:rPr lang="fr-FR" dirty="0" smtClean="0"/>
                        <a:t>Réalisés</a:t>
                      </a:r>
                      <a:endParaRPr lang="fr-FR" dirty="0"/>
                    </a:p>
                  </a:txBody>
                  <a:tcPr/>
                </a:tc>
              </a:tr>
              <a:tr h="370840">
                <a:tc>
                  <a:txBody>
                    <a:bodyPr/>
                    <a:lstStyle/>
                    <a:p>
                      <a:pPr algn="ctr"/>
                      <a:r>
                        <a:rPr lang="fr-FR" dirty="0" smtClean="0"/>
                        <a:t>ACCA</a:t>
                      </a:r>
                      <a:endParaRPr lang="fr-FR" dirty="0"/>
                    </a:p>
                  </a:txBody>
                  <a:tcPr/>
                </a:tc>
                <a:tc>
                  <a:txBody>
                    <a:bodyPr/>
                    <a:lstStyle/>
                    <a:p>
                      <a:pPr algn="ctr"/>
                      <a:r>
                        <a:rPr lang="fr-FR" dirty="0" smtClean="0"/>
                        <a:t>2</a:t>
                      </a:r>
                      <a:endParaRPr lang="fr-FR" dirty="0"/>
                    </a:p>
                  </a:txBody>
                  <a:tcPr/>
                </a:tc>
                <a:tc>
                  <a:txBody>
                    <a:bodyPr/>
                    <a:lstStyle/>
                    <a:p>
                      <a:pPr algn="ctr"/>
                      <a:r>
                        <a:rPr lang="fr-FR" dirty="0" smtClean="0"/>
                        <a:t>1</a:t>
                      </a:r>
                      <a:endParaRPr lang="fr-FR" dirty="0"/>
                    </a:p>
                  </a:txBody>
                  <a:tcPr/>
                </a:tc>
              </a:tr>
              <a:tr h="370840">
                <a:tc>
                  <a:txBody>
                    <a:bodyPr/>
                    <a:lstStyle/>
                    <a:p>
                      <a:pPr algn="ctr"/>
                      <a:r>
                        <a:rPr lang="fr-FR" dirty="0" smtClean="0"/>
                        <a:t>Total</a:t>
                      </a:r>
                      <a:endParaRPr lang="fr-FR" dirty="0"/>
                    </a:p>
                  </a:txBody>
                  <a:tcPr/>
                </a:tc>
                <a:tc>
                  <a:txBody>
                    <a:bodyPr/>
                    <a:lstStyle/>
                    <a:p>
                      <a:pPr algn="ctr"/>
                      <a:r>
                        <a:rPr lang="fr-FR" dirty="0" smtClean="0"/>
                        <a:t>2</a:t>
                      </a:r>
                      <a:endParaRPr lang="fr-FR" dirty="0"/>
                    </a:p>
                  </a:txBody>
                  <a:tcPr/>
                </a:tc>
                <a:tc>
                  <a:txBody>
                    <a:bodyPr/>
                    <a:lstStyle/>
                    <a:p>
                      <a:pPr algn="ctr"/>
                      <a:r>
                        <a:rPr lang="fr-FR" dirty="0" smtClean="0"/>
                        <a:t>1</a:t>
                      </a:r>
                      <a:endParaRPr lang="fr-FR" dirty="0"/>
                    </a:p>
                  </a:txBody>
                  <a:tcPr/>
                </a:tc>
              </a:tr>
              <a:tr h="370840">
                <a:tc>
                  <a:txBody>
                    <a:bodyPr/>
                    <a:lstStyle/>
                    <a:p>
                      <a:pPr algn="ctr"/>
                      <a:r>
                        <a:rPr lang="fr-FR" dirty="0" smtClean="0"/>
                        <a:t>Taux de réalisation</a:t>
                      </a:r>
                      <a:endParaRPr lang="fr-FR" dirty="0"/>
                    </a:p>
                  </a:txBody>
                  <a:tcPr/>
                </a:tc>
                <a:tc>
                  <a:txBody>
                    <a:bodyPr/>
                    <a:lstStyle/>
                    <a:p>
                      <a:pPr algn="ctr"/>
                      <a:r>
                        <a:rPr lang="fr-FR" dirty="0" smtClean="0"/>
                        <a:t>50%</a:t>
                      </a:r>
                      <a:endParaRPr lang="fr-FR" dirty="0"/>
                    </a:p>
                  </a:txBody>
                  <a:tcPr/>
                </a:tc>
                <a:tc>
                  <a:txBody>
                    <a:bodyPr/>
                    <a:lstStyle/>
                    <a:p>
                      <a:pPr algn="ctr"/>
                      <a:endParaRPr lang="fr-FR" dirty="0"/>
                    </a:p>
                  </a:txBody>
                  <a:tcPr/>
                </a:tc>
              </a:tr>
            </a:tbl>
          </a:graphicData>
        </a:graphic>
      </p:graphicFrame>
      <p:pic>
        <p:nvPicPr>
          <p:cNvPr id="6" name="Espace réservé du contenu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584711"/>
            <a:ext cx="4313238" cy="2860153"/>
          </a:xfrm>
        </p:spPr>
      </p:pic>
    </p:spTree>
    <p:extLst>
      <p:ext uri="{BB962C8B-B14F-4D97-AF65-F5344CB8AC3E}">
        <p14:creationId xmlns:p14="http://schemas.microsoft.com/office/powerpoint/2010/main" val="3433839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904</TotalTime>
  <Words>766</Words>
  <Application>Microsoft Office PowerPoint</Application>
  <PresentationFormat>Grand écran</PresentationFormat>
  <Paragraphs>515</Paragraphs>
  <Slides>15</Slides>
  <Notes>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Arial</vt:lpstr>
      <vt:lpstr>Calibri</vt:lpstr>
      <vt:lpstr>Century Gothic</vt:lpstr>
      <vt:lpstr>Times New Roman</vt:lpstr>
      <vt:lpstr>Wingdings 3</vt:lpstr>
      <vt:lpstr>Brin</vt:lpstr>
      <vt:lpstr>LA DIANE DU GRAND VEYMONT  ASSEMBLEE GENERALE 2015</vt:lpstr>
      <vt:lpstr>Ordre du jour</vt:lpstr>
      <vt:lpstr>RAPPORT  MORAL</vt:lpstr>
      <vt:lpstr>RAPPORT  MORAL</vt:lpstr>
      <vt:lpstr>RAPPORT MORAL</vt:lpstr>
      <vt:lpstr>RAPPORT MORAL  Prélèvements Grand Gibier </vt:lpstr>
      <vt:lpstr>RAPPORT MORAL  Prélèvements Grand Gibier </vt:lpstr>
      <vt:lpstr>RAPPORT MORAL  Prélèvements Grand Gibier </vt:lpstr>
      <vt:lpstr>RAPPORT MORAL Prélèvements grand gibier</vt:lpstr>
      <vt:lpstr>RAPPORT MORAL  Prélèvements Grand Gibier </vt:lpstr>
      <vt:lpstr>RAPPORT MORAL Prélèvements petit gibier</vt:lpstr>
      <vt:lpstr>Commentaires et choix des tarifs.</vt:lpstr>
      <vt:lpstr>Pour la saison à venir ……………..</vt:lpstr>
      <vt:lpstr>QUESTIONS DIVERSES ………</vt:lpstr>
      <vt:lpstr>Merci de votre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DIANE DU GRAND VEYMONT ASSEMBLEE GENERALE 2015</dc:title>
  <dc:creator>Claret Alain</dc:creator>
  <cp:lastModifiedBy>Claret Alain</cp:lastModifiedBy>
  <cp:revision>74</cp:revision>
  <dcterms:created xsi:type="dcterms:W3CDTF">2015-06-08T19:14:07Z</dcterms:created>
  <dcterms:modified xsi:type="dcterms:W3CDTF">2016-03-22T17:51:36Z</dcterms:modified>
</cp:coreProperties>
</file>