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t Alain" initials="CA" lastIdx="3" clrIdx="0">
    <p:extLst>
      <p:ext uri="{19B8F6BF-5375-455C-9EA6-DF929625EA0E}">
        <p15:presenceInfo xmlns:p15="http://schemas.microsoft.com/office/powerpoint/2012/main" userId="c97bd5a98f8ae2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8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3" autoAdjust="0"/>
    <p:restoredTop sz="86452" autoAdjust="0"/>
  </p:normalViewPr>
  <p:slideViewPr>
    <p:cSldViewPr snapToGrid="0">
      <p:cViewPr varScale="1">
        <p:scale>
          <a:sx n="90" d="100"/>
          <a:sy n="90" d="100"/>
        </p:scale>
        <p:origin x="13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Attributions/réalisations 2004-2014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Attributions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Feuil1!$A$2:$A$12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147</c:v>
                </c:pt>
                <c:pt idx="1">
                  <c:v>149</c:v>
                </c:pt>
                <c:pt idx="2">
                  <c:v>140</c:v>
                </c:pt>
                <c:pt idx="3">
                  <c:v>142</c:v>
                </c:pt>
                <c:pt idx="4">
                  <c:v>146</c:v>
                </c:pt>
                <c:pt idx="5">
                  <c:v>147</c:v>
                </c:pt>
                <c:pt idx="6">
                  <c:v>155</c:v>
                </c:pt>
                <c:pt idx="7">
                  <c:v>156</c:v>
                </c:pt>
                <c:pt idx="8">
                  <c:v>155</c:v>
                </c:pt>
                <c:pt idx="9">
                  <c:v>153</c:v>
                </c:pt>
                <c:pt idx="10">
                  <c:v>143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Réalisations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Feuil1!$A$2:$A$12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Feuil1!$C$2:$C$12</c:f>
              <c:numCache>
                <c:formatCode>General</c:formatCode>
                <c:ptCount val="11"/>
                <c:pt idx="0">
                  <c:v>129</c:v>
                </c:pt>
                <c:pt idx="1">
                  <c:v>106</c:v>
                </c:pt>
                <c:pt idx="2">
                  <c:v>113</c:v>
                </c:pt>
                <c:pt idx="3">
                  <c:v>111</c:v>
                </c:pt>
                <c:pt idx="4">
                  <c:v>109</c:v>
                </c:pt>
                <c:pt idx="5">
                  <c:v>124</c:v>
                </c:pt>
                <c:pt idx="6">
                  <c:v>139</c:v>
                </c:pt>
                <c:pt idx="7">
                  <c:v>134</c:v>
                </c:pt>
                <c:pt idx="8">
                  <c:v>122</c:v>
                </c:pt>
                <c:pt idx="9">
                  <c:v>110</c:v>
                </c:pt>
                <c:pt idx="10">
                  <c:v>116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Feuil1!$A$2:$A$12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Feuil1!$D$2:$D$12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0108920"/>
        <c:axId val="260112448"/>
      </c:barChart>
      <c:catAx>
        <c:axId val="26010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0112448"/>
        <c:crosses val="autoZero"/>
        <c:auto val="1"/>
        <c:lblAlgn val="ctr"/>
        <c:lblOffset val="100"/>
        <c:noMultiLvlLbl val="0"/>
      </c:catAx>
      <c:valAx>
        <c:axId val="26011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010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dirty="0" smtClean="0"/>
              <a:t>Réalisations  2014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Attributions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Feuil1!$A$2:$A$7</c:f>
              <c:strCache>
                <c:ptCount val="6"/>
                <c:pt idx="0">
                  <c:v>2014 : 81,12%</c:v>
                </c:pt>
                <c:pt idx="1">
                  <c:v>IJ : 83,33%</c:v>
                </c:pt>
                <c:pt idx="2">
                  <c:v>IS1 : 73,53%</c:v>
                </c:pt>
                <c:pt idx="3">
                  <c:v>ISF : 62,50%</c:v>
                </c:pt>
                <c:pt idx="4">
                  <c:v>ISM : 97,06%</c:v>
                </c:pt>
                <c:pt idx="5">
                  <c:v>IS3 : 68,42%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143</c:v>
                </c:pt>
                <c:pt idx="1">
                  <c:v>48</c:v>
                </c:pt>
                <c:pt idx="2">
                  <c:v>34</c:v>
                </c:pt>
                <c:pt idx="3">
                  <c:v>8</c:v>
                </c:pt>
                <c:pt idx="4">
                  <c:v>34</c:v>
                </c:pt>
                <c:pt idx="5">
                  <c:v>19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Réalisations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Feuil1!$A$2:$A$7</c:f>
              <c:strCache>
                <c:ptCount val="6"/>
                <c:pt idx="0">
                  <c:v>2014 : 81,12%</c:v>
                </c:pt>
                <c:pt idx="1">
                  <c:v>IJ : 83,33%</c:v>
                </c:pt>
                <c:pt idx="2">
                  <c:v>IS1 : 73,53%</c:v>
                </c:pt>
                <c:pt idx="3">
                  <c:v>ISF : 62,50%</c:v>
                </c:pt>
                <c:pt idx="4">
                  <c:v>ISM : 97,06%</c:v>
                </c:pt>
                <c:pt idx="5">
                  <c:v>IS3 : 68,42%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116</c:v>
                </c:pt>
                <c:pt idx="1">
                  <c:v>40</c:v>
                </c:pt>
                <c:pt idx="2">
                  <c:v>25</c:v>
                </c:pt>
                <c:pt idx="3">
                  <c:v>5</c:v>
                </c:pt>
                <c:pt idx="4">
                  <c:v>33</c:v>
                </c:pt>
                <c:pt idx="5">
                  <c:v>13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Feuil1!$A$2:$A$7</c:f>
              <c:strCache>
                <c:ptCount val="6"/>
                <c:pt idx="0">
                  <c:v>2014 : 81,12%</c:v>
                </c:pt>
                <c:pt idx="1">
                  <c:v>IJ : 83,33%</c:v>
                </c:pt>
                <c:pt idx="2">
                  <c:v>IS1 : 73,53%</c:v>
                </c:pt>
                <c:pt idx="3">
                  <c:v>ISF : 62,50%</c:v>
                </c:pt>
                <c:pt idx="4">
                  <c:v>ISM : 97,06%</c:v>
                </c:pt>
                <c:pt idx="5">
                  <c:v>IS3 : 68,42%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1419584"/>
        <c:axId val="311420368"/>
      </c:barChart>
      <c:catAx>
        <c:axId val="31141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1420368"/>
        <c:crosses val="autoZero"/>
        <c:auto val="1"/>
        <c:lblAlgn val="ctr"/>
        <c:lblOffset val="100"/>
        <c:noMultiLvlLbl val="0"/>
      </c:catAx>
      <c:valAx>
        <c:axId val="31142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141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Prélèvements  quantitatifs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2"/>
              <c:layout>
                <c:manualLayout>
                  <c:x val="0.1869638054502446"/>
                  <c:y val="-0.120903639488060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109296523119792"/>
                  <c:y val="8.33367360024622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495884773662552"/>
                  <c:y val="0.135830516299469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ISM</c:v>
                </c:pt>
                <c:pt idx="1">
                  <c:v>IJ </c:v>
                </c:pt>
                <c:pt idx="2">
                  <c:v>IS1</c:v>
                </c:pt>
                <c:pt idx="3">
                  <c:v>ISF</c:v>
                </c:pt>
                <c:pt idx="4">
                  <c:v>IS3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33</c:v>
                </c:pt>
                <c:pt idx="1">
                  <c:v>40</c:v>
                </c:pt>
                <c:pt idx="2">
                  <c:v>25</c:v>
                </c:pt>
                <c:pt idx="3">
                  <c:v>5</c:v>
                </c:pt>
                <c:pt idx="4">
                  <c:v>13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Prélèvements</a:t>
            </a:r>
            <a:r>
              <a:rPr lang="fr-FR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qualitatifs.</a:t>
            </a:r>
          </a:p>
          <a:p>
            <a:pPr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439292310683388"/>
          <c:y val="1.04234527687296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2.0576131687242798E-2"/>
                  <c:y val="-0.211074918566775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2304526748971152E-2"/>
                  <c:y val="4.6905537459283386E-2"/>
                </c:manualLayout>
              </c:layout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4851"/>
                        <a:gd name="adj2" fmla="val -128348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layout>
                <c:manualLayout>
                  <c:x val="1.234567901234567E-2"/>
                  <c:y val="3.64820846905536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576131687242802E-2"/>
                  <c:y val="-7.81758957654723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Feuil1!$A$2:$A$9</c:f>
              <c:strCache>
                <c:ptCount val="8"/>
                <c:pt idx="0">
                  <c:v>IJ mâles</c:v>
                </c:pt>
                <c:pt idx="1">
                  <c:v>IS1 mâles</c:v>
                </c:pt>
                <c:pt idx="2">
                  <c:v>ISM</c:v>
                </c:pt>
                <c:pt idx="3">
                  <c:v>IS3M</c:v>
                </c:pt>
                <c:pt idx="4">
                  <c:v>ISF</c:v>
                </c:pt>
                <c:pt idx="5">
                  <c:v>IS3F</c:v>
                </c:pt>
                <c:pt idx="6">
                  <c:v>IJ femelles</c:v>
                </c:pt>
                <c:pt idx="7">
                  <c:v>IS1 femelles 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23</c:v>
                </c:pt>
                <c:pt idx="1">
                  <c:v>13</c:v>
                </c:pt>
                <c:pt idx="2">
                  <c:v>33</c:v>
                </c:pt>
                <c:pt idx="3">
                  <c:v>10</c:v>
                </c:pt>
                <c:pt idx="4">
                  <c:v>5</c:v>
                </c:pt>
                <c:pt idx="5">
                  <c:v>3</c:v>
                </c:pt>
                <c:pt idx="6">
                  <c:v>17</c:v>
                </c:pt>
                <c:pt idx="7">
                  <c:v>12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Répartition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femelles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0.1280394091496993"/>
                  <c:y val="5.17018456337587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Feuil1!$A$2:$A$5</c:f>
              <c:strCache>
                <c:ptCount val="2"/>
                <c:pt idx="0">
                  <c:v>Mâles</c:v>
                </c:pt>
                <c:pt idx="1">
                  <c:v>Femelles 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43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Répartition mâles/femelles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Feuil1!$A$2:$A$4</c:f>
              <c:strCache>
                <c:ptCount val="2"/>
                <c:pt idx="0">
                  <c:v>Mâles </c:v>
                </c:pt>
                <c:pt idx="1">
                  <c:v>Femelles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36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mâles femelles sur l’ensemble</a:t>
            </a:r>
            <a:r>
              <a:rPr lang="fr-FR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prélèvements</a:t>
            </a:r>
            <a:r>
              <a:rPr lang="fr-FR" dirty="0" smtClean="0"/>
              <a:t> 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1.935063672596481E-2"/>
                  <c:y val="-1.422698709892533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Feuil1!$A$2:$A$5</c:f>
              <c:strCache>
                <c:ptCount val="2"/>
                <c:pt idx="0">
                  <c:v>Mâles</c:v>
                </c:pt>
                <c:pt idx="1">
                  <c:v>Femelles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79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Evolution</a:t>
            </a:r>
            <a:r>
              <a:rPr lang="fr-FR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attributions 2004 /2014</a:t>
            </a:r>
            <a:r>
              <a:rPr lang="fr-FR" dirty="0" smtClean="0"/>
              <a:t> 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Attributions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Feuil1!$A$2:$A$12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17</c:v>
                </c:pt>
                <c:pt idx="1">
                  <c:v>18</c:v>
                </c:pt>
                <c:pt idx="2">
                  <c:v>17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36</c:v>
                </c:pt>
                <c:pt idx="7">
                  <c:v>41</c:v>
                </c:pt>
                <c:pt idx="8">
                  <c:v>41</c:v>
                </c:pt>
                <c:pt idx="9">
                  <c:v>48</c:v>
                </c:pt>
                <c:pt idx="10">
                  <c:v>48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Réalisations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Feuil1!$A$2:$A$12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Feuil1!$C$2:$C$12</c:f>
              <c:numCache>
                <c:formatCode>General</c:formatCode>
                <c:ptCount val="11"/>
                <c:pt idx="0">
                  <c:v>9</c:v>
                </c:pt>
                <c:pt idx="1">
                  <c:v>8</c:v>
                </c:pt>
                <c:pt idx="2">
                  <c:v>10</c:v>
                </c:pt>
                <c:pt idx="3">
                  <c:v>11</c:v>
                </c:pt>
                <c:pt idx="4">
                  <c:v>14</c:v>
                </c:pt>
                <c:pt idx="5">
                  <c:v>21</c:v>
                </c:pt>
                <c:pt idx="6">
                  <c:v>26</c:v>
                </c:pt>
                <c:pt idx="7">
                  <c:v>28</c:v>
                </c:pt>
                <c:pt idx="8">
                  <c:v>29</c:v>
                </c:pt>
                <c:pt idx="9">
                  <c:v>31</c:v>
                </c:pt>
                <c:pt idx="10">
                  <c:v>34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Feuil1!$A$2:$A$12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Feuil1!$D$2:$D$12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1417232"/>
        <c:axId val="311421936"/>
      </c:barChart>
      <c:catAx>
        <c:axId val="31141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1421936"/>
        <c:crosses val="autoZero"/>
        <c:auto val="1"/>
        <c:lblAlgn val="ctr"/>
        <c:lblOffset val="100"/>
        <c:noMultiLvlLbl val="0"/>
      </c:catAx>
      <c:valAx>
        <c:axId val="31142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141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Prélèvements</a:t>
            </a:r>
            <a:r>
              <a:rPr lang="en-US" baseline="0" dirty="0" smtClean="0"/>
              <a:t>  “</a:t>
            </a:r>
            <a:r>
              <a:rPr lang="en-US" dirty="0" err="1" smtClean="0"/>
              <a:t>mouflon</a:t>
            </a:r>
            <a:r>
              <a:rPr lang="en-US" dirty="0" smtClean="0"/>
              <a:t>” 2014.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Feuil1!$A$2:$A$5</c:f>
              <c:strCache>
                <c:ptCount val="3"/>
                <c:pt idx="0">
                  <c:v>MOM</c:v>
                </c:pt>
                <c:pt idx="1">
                  <c:v>MOF</c:v>
                </c:pt>
                <c:pt idx="2">
                  <c:v>MOJ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1FE6-86D8-402E-8AFF-153A739741B0}" type="datetimeFigureOut">
              <a:rPr lang="fr-FR" smtClean="0"/>
              <a:t>06/03/2015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6C65D-E263-4DAB-80DF-FEAD7F610E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31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C65D-E263-4DAB-80DF-FEAD7F610E4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38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C65D-E263-4DAB-80DF-FEAD7F610E4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72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C65D-E263-4DAB-80DF-FEAD7F610E4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4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C65D-E263-4DAB-80DF-FEAD7F610E4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90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C65D-E263-4DAB-80DF-FEAD7F610E4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65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C65D-E263-4DAB-80DF-FEAD7F610E4A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83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EF83-59B0-4557-9C25-1ADC2B1482C4}" type="datetimeFigureOut">
              <a:rPr lang="fr-FR" smtClean="0"/>
              <a:t>06/03/2015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C53-2F79-477D-9A92-EE0B386D31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69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EF83-59B0-4557-9C25-1ADC2B1482C4}" type="datetimeFigureOut">
              <a:rPr lang="fr-FR" smtClean="0"/>
              <a:t>06/03/2015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C53-2F79-477D-9A92-EE0B386D31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60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EF83-59B0-4557-9C25-1ADC2B1482C4}" type="datetimeFigureOut">
              <a:rPr lang="fr-FR" smtClean="0"/>
              <a:t>06/03/2015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C53-2F79-477D-9A92-EE0B386D31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62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EF83-59B0-4557-9C25-1ADC2B1482C4}" type="datetimeFigureOut">
              <a:rPr lang="fr-FR" smtClean="0"/>
              <a:t>06/03/2015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C53-2F79-477D-9A92-EE0B386D31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30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EF83-59B0-4557-9C25-1ADC2B1482C4}" type="datetimeFigureOut">
              <a:rPr lang="fr-FR" smtClean="0"/>
              <a:t>06/03/2015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C53-2F79-477D-9A92-EE0B386D31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25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EF83-59B0-4557-9C25-1ADC2B1482C4}" type="datetimeFigureOut">
              <a:rPr lang="fr-FR" smtClean="0"/>
              <a:t>06/03/2015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C53-2F79-477D-9A92-EE0B386D31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187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EF83-59B0-4557-9C25-1ADC2B1482C4}" type="datetimeFigureOut">
              <a:rPr lang="fr-FR" smtClean="0"/>
              <a:t>06/03/2015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C53-2F79-477D-9A92-EE0B386D31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781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EF83-59B0-4557-9C25-1ADC2B1482C4}" type="datetimeFigureOut">
              <a:rPr lang="fr-FR" smtClean="0"/>
              <a:t>06/03/2015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C53-2F79-477D-9A92-EE0B386D31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45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EF83-59B0-4557-9C25-1ADC2B1482C4}" type="datetimeFigureOut">
              <a:rPr lang="fr-FR" smtClean="0"/>
              <a:t>06/03/2015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C53-2F79-477D-9A92-EE0B386D31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22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EF83-59B0-4557-9C25-1ADC2B1482C4}" type="datetimeFigureOut">
              <a:rPr lang="fr-FR" smtClean="0"/>
              <a:t>06/03/2015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C53-2F79-477D-9A92-EE0B386D31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74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EF83-59B0-4557-9C25-1ADC2B1482C4}" type="datetimeFigureOut">
              <a:rPr lang="fr-FR" smtClean="0"/>
              <a:t>06/03/2015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0C53-2F79-477D-9A92-EE0B386D31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62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DEF83-59B0-4557-9C25-1ADC2B1482C4}" type="datetimeFigureOut">
              <a:rPr lang="fr-FR" smtClean="0"/>
              <a:t>06/03/2015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F0C53-2F79-477D-9A92-EE0B386D31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37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42047"/>
            <a:ext cx="9144000" cy="236668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GIC du Mt. Aiguille,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Veymont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Moucherolles</a:t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ASSEMBLEE GENERALE ANNUELLE</a:t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Samedi 14 Février 2015</a:t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CHICHILIANNE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558552"/>
            <a:ext cx="9144000" cy="69924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63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10297" y="187325"/>
            <a:ext cx="3932237" cy="630093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Attributions 2015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13" y="679450"/>
            <a:ext cx="6172200" cy="4629150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568036" y="1745673"/>
            <a:ext cx="4402643" cy="4802187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Rappels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Nous sommes dans le 2</a:t>
            </a:r>
            <a:r>
              <a:rPr lang="fr-F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ième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Schéma Départemental de Gestion Cynégétique 2012/2018. cette période est partagée en 2  fois 3 années.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est la dernière année de la première période de 3 ans. (phase de révision)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cette occasion, nos réaliserons un comptage lourd pour valider les résultats de la période et lors de notre prochaine AG, nous modifierons si nécessaire les attributions.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 précédemment, nous n’augmenterons pas la dotation globale du GIC, mais nous pouvons modifier la répartition des bracelets dans le respect du PAT.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472" y="187325"/>
            <a:ext cx="3932237" cy="800100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 des Prélèvements Mouflon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60" y="1621345"/>
            <a:ext cx="5401056" cy="3605784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69432"/>
            <a:ext cx="3932237" cy="37995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prélèvements mouflon concernent 14 détenteurs sur notre GIC.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Depuis une dizaine d’années le taux de  prélèvements n’est pas bon.(&lt; 70%).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Depuis 2012 nous n’augmentons pas les attributions si le taux de prélèvement du détenteur est &lt; 80%.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Difficultés de réalisation en rapport avec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Raréfaction de l’espèce?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Présence du loup?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Désintérêt des chasseurs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12618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Historique des prélèvements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474700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Espace réservé du texte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courbe des prélèvements est parallèle aux attributions.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Ecart important entre la courbe des attributions et réalisations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Avons-nous plus d’yeux que de ventre ?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65018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Prélèvements saison 2014.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36256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Attributions 2014 : 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Réalisations : 34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Taux de prélèvement : 71%</a:t>
            </a:r>
          </a:p>
        </p:txBody>
      </p:sp>
    </p:spTree>
    <p:extLst>
      <p:ext uri="{BB962C8B-B14F-4D97-AF65-F5344CB8AC3E}">
        <p14:creationId xmlns:p14="http://schemas.microsoft.com/office/powerpoint/2010/main" val="32443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Attributions 2015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32" y="1624393"/>
            <a:ext cx="5544312" cy="3599688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Maintien de la contrainte de 80% de réalisation.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Seuls les détenteurs dans cette configuration peuvent dans le respect de l’attribution globale et du PAT peuvent prétendre à une augmentation des attributions.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pour 2 détenteurs et accès à une première demande.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651" y="354842"/>
            <a:ext cx="3557374" cy="211540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Renouvellement du bureau</a:t>
            </a:r>
            <a:b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839788" y="1883390"/>
            <a:ext cx="3932237" cy="3985597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Secrétaire :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ernard Dussart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Trésorier : Jean Vallier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Président : Alain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Claret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Membres : les détenteurs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22300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diverses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cotateur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recenser les demandes lors de l’AG des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Acca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GIC.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 du comptage lourd 7 novembre 2015 avec report le 14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Prochaine AG :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Gresse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l’occasion du trentième anniversaire du GIC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Merci de votre attention !!!!!! </a:t>
            </a:r>
            <a:b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4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ORDRE DU JOUR :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938071"/>
            <a:ext cx="10515600" cy="359865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 moral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 financier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 des prélèvements 2014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Attributions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Renouvellement bureau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diverses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Rapport moral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Année « charnière »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Échéance plan triennal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2016, renouvellement des </a:t>
            </a:r>
            <a:r>
              <a:rPr lang="fr-FR" dirty="0"/>
              <a:t>lots </a:t>
            </a:r>
            <a:r>
              <a:rPr lang="fr-FR" dirty="0" smtClean="0"/>
              <a:t>ONF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Comptage lourd en novembre prochain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Derniers des Mohicans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Nécessité d’un objectif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1968500"/>
            <a:ext cx="5156200" cy="3314700"/>
          </a:xfrm>
        </p:spPr>
      </p:pic>
    </p:spTree>
    <p:extLst>
      <p:ext uri="{BB962C8B-B14F-4D97-AF65-F5344CB8AC3E}">
        <p14:creationId xmlns:p14="http://schemas.microsoft.com/office/powerpoint/2010/main" val="25427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prélèvements sur le GIC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 smtClean="0"/>
              <a:t>Un peu d’histoire………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Notre GIC existe depuis près de 30 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Regroupe 27 détenteurs (dont certains sont inconnus!).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Sur deux départements.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Accumulation de données via la Fédération et ses techniciens.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Durant ces 10 dernières années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1633 chamois attribués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1313 chamois prélevés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Taux de réalisations</a:t>
            </a:r>
            <a:r>
              <a:rPr lang="fr-FR" dirty="0"/>
              <a:t> </a:t>
            </a:r>
            <a:r>
              <a:rPr lang="fr-FR" dirty="0" smtClean="0"/>
              <a:t>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Sérieux gage de confiance.</a:t>
            </a: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473517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93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28255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Analyse de la saison,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prélèvements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GIC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064438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Météo : RAS, la chasse n’a pas été perturbée par le mauvais temps.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Sanitaire : pas de signalement,  population saine.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Comportement chasseurs : préciser certains usages.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Erreur de tir :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Mr. Marcelle Château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ernard 1 ISM pour IJ !! Sanction GIC 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Attributions : 143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Prélèvements : 116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0554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Analyse du tableau : prélèvements quantitatifs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491683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7372" y="1654629"/>
            <a:ext cx="4572000" cy="4214359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des prélèvements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 toutes catégories confondues.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prélèvements de jeunes IJ+IS1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Soit 57% des prélèvements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prélèvements adultes ISF+ISM+IS3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Soit 43% des prélèvements.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SDGC 2012/2018 : IJ &gt; IS1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Analyse du tableau: </a:t>
            </a:r>
            <a:b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prélèvements qualitatifs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06074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prélèvements sont réalisés dans toutes les catégories.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 la catégorie IS3 peut présenter un petit déficit en réalisation (&lt; 15%) et présente une certaine disparité.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Etre prudent sur les attributions mâles car nous sommes dans la fourchette haute des recommandations.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5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mâles / femelles entre adultes et jeunes : </a:t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l’aléatoire des prélèvements jeunes ne déséquilibre pas l’objectif final des prélèvements qualitatifs.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Adultes : ISM+ISF+IS3</a:t>
            </a:r>
            <a:endParaRPr lang="fr-F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5667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b="0" dirty="0" smtClean="0"/>
              <a:t>Jeunes</a:t>
            </a:r>
            <a:r>
              <a:rPr lang="fr-FR" dirty="0" smtClean="0"/>
              <a:t> : </a:t>
            </a:r>
            <a:r>
              <a:rPr lang="fr-FR" b="0" dirty="0" smtClean="0"/>
              <a:t>IJ+ IS1</a:t>
            </a:r>
            <a:endParaRPr lang="fr-FR" b="0" dirty="0"/>
          </a:p>
        </p:txBody>
      </p:sp>
      <p:graphicFrame>
        <p:nvGraphicFramePr>
          <p:cNvPr id="19" name="Espace réservé du contenu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3988219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85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9845" y="391886"/>
            <a:ext cx="3932237" cy="841828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 mâles / femelles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saison 2014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67740"/>
              </p:ext>
            </p:extLst>
          </p:nvPr>
        </p:nvGraphicFramePr>
        <p:xfrm>
          <a:off x="4772025" y="995363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188685" y="1955800"/>
            <a:ext cx="4412343" cy="3811588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Toutes catégories confondues le bilan est le suivant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femelles soit </a:t>
            </a:r>
            <a:r>
              <a:rPr lang="fr-F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32% des réalisations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 mâles soit </a:t>
            </a:r>
            <a:r>
              <a:rPr lang="fr-F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68% des réalisations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Préconisations SDGC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à 70% de mâles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à 50% femelles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662</Words>
  <Application>Microsoft Office PowerPoint</Application>
  <PresentationFormat>Grand écran</PresentationFormat>
  <Paragraphs>119</Paragraphs>
  <Slides>17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Thème Office</vt:lpstr>
      <vt:lpstr>GIC du Mt. Aiguille, Grd. Veymont et Moucherolles  ASSEMBLEE GENERALE ANNUELLE Samedi 14 Février 2015 CHICHILIANNE</vt:lpstr>
      <vt:lpstr>ORDRE DU JOUR :</vt:lpstr>
      <vt:lpstr>Rapport moral</vt:lpstr>
      <vt:lpstr>Les prélèvements sur le GIC</vt:lpstr>
      <vt:lpstr>Analyse de la saison, prélèvements GIC</vt:lpstr>
      <vt:lpstr>Analyse du tableau : prélèvements quantitatifs</vt:lpstr>
      <vt:lpstr>Analyse du tableau:  prélèvements qualitatifs</vt:lpstr>
      <vt:lpstr>Répartition mâles / femelles entre adultes et jeunes :  l’aléatoire des prélèvements jeunes ne déséquilibre pas l’objectif final des prélèvements qualitatifs.</vt:lpstr>
      <vt:lpstr>Bilan mâles / femelles  saison 2014</vt:lpstr>
      <vt:lpstr>Attributions 2015</vt:lpstr>
      <vt:lpstr>Bilan des Prélèvements Mouflon</vt:lpstr>
      <vt:lpstr>Historique des prélèvements</vt:lpstr>
      <vt:lpstr>Prélèvements saison 2014.</vt:lpstr>
      <vt:lpstr>Attributions 2015</vt:lpstr>
      <vt:lpstr>Renouvellement du bureau  </vt:lpstr>
      <vt:lpstr>Questions diverses</vt:lpstr>
      <vt:lpstr>Merci de votre attention !!!!!!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GIC du Mt. Aiguille, Grd. Veymont et Moucherolles  ASSEMBLEE GENERALE ANNUELLE  Samedi 14 Février 2015 CHICHILIANNE</dc:title>
  <dc:creator>Claret Alain</dc:creator>
  <cp:lastModifiedBy>Claret Alain</cp:lastModifiedBy>
  <cp:revision>86</cp:revision>
  <dcterms:created xsi:type="dcterms:W3CDTF">2015-01-25T14:24:01Z</dcterms:created>
  <dcterms:modified xsi:type="dcterms:W3CDTF">2015-03-06T18:57:09Z</dcterms:modified>
</cp:coreProperties>
</file>